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0" r:id="rId3"/>
    <p:sldId id="259" r:id="rId4"/>
    <p:sldId id="261" r:id="rId5"/>
    <p:sldId id="263" r:id="rId6"/>
    <p:sldId id="264" r:id="rId7"/>
    <p:sldId id="266" r:id="rId8"/>
    <p:sldId id="267" r:id="rId9"/>
    <p:sldId id="268" r:id="rId10"/>
    <p:sldId id="270" r:id="rId11"/>
    <p:sldId id="271" r:id="rId12"/>
    <p:sldId id="272" r:id="rId13"/>
    <p:sldId id="282" r:id="rId14"/>
    <p:sldId id="273" r:id="rId15"/>
    <p:sldId id="274" r:id="rId16"/>
    <p:sldId id="283" r:id="rId17"/>
    <p:sldId id="284" r:id="rId18"/>
    <p:sldId id="285" r:id="rId19"/>
    <p:sldId id="277" r:id="rId20"/>
    <p:sldId id="275" r:id="rId21"/>
    <p:sldId id="276" r:id="rId22"/>
    <p:sldId id="286" r:id="rId23"/>
    <p:sldId id="278" r:id="rId24"/>
    <p:sldId id="279" r:id="rId25"/>
    <p:sldId id="280" r:id="rId26"/>
    <p:sldId id="281" r:id="rId27"/>
  </p:sldIdLst>
  <p:sldSz cx="13439775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AEF70C8-B06A-41D4-BEFD-D5DE182F1388}">
          <p14:sldIdLst>
            <p14:sldId id="256"/>
            <p14:sldId id="260"/>
          </p14:sldIdLst>
        </p14:section>
        <p14:section name="Datos Propios" id="{49876214-59C7-40D6-9799-EF2E7A915689}">
          <p14:sldIdLst>
            <p14:sldId id="259"/>
            <p14:sldId id="261"/>
            <p14:sldId id="263"/>
            <p14:sldId id="264"/>
            <p14:sldId id="266"/>
            <p14:sldId id="267"/>
          </p14:sldIdLst>
        </p14:section>
        <p14:section name="Datos de Archivo" id="{CAFBEE0F-4D78-4D8B-98FA-6A106A27F541}">
          <p14:sldIdLst>
            <p14:sldId id="268"/>
            <p14:sldId id="270"/>
            <p14:sldId id="271"/>
            <p14:sldId id="272"/>
            <p14:sldId id="282"/>
            <p14:sldId id="273"/>
            <p14:sldId id="274"/>
            <p14:sldId id="283"/>
            <p14:sldId id="284"/>
            <p14:sldId id="285"/>
            <p14:sldId id="277"/>
            <p14:sldId id="275"/>
            <p14:sldId id="276"/>
            <p14:sldId id="286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DA3B2B"/>
    <a:srgbClr val="FFFFFF"/>
    <a:srgbClr val="1C5D91"/>
    <a:srgbClr val="292B6B"/>
    <a:srgbClr val="3B3762"/>
    <a:srgbClr val="4B7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081" autoAdjust="0"/>
  </p:normalViewPr>
  <p:slideViewPr>
    <p:cSldViewPr snapToGrid="0">
      <p:cViewPr varScale="1">
        <p:scale>
          <a:sx n="92" d="100"/>
          <a:sy n="92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FBBF06E-F618-769B-BEA0-BA52C7D0BF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B5573B-6C41-F306-0C37-06E61D41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1A796-FF7E-4E05-B3E4-B489FBE7287B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C08D8A-335A-09D5-FF14-18594E174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BC3ABA-8E0C-ED95-F988-79AE9CAEA1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83621-2A80-44ED-8BC3-71AD5C5B20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3214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D64C3-047F-404F-BA90-AD748D9CD2E8}" type="datetimeFigureOut">
              <a:rPr lang="es-ES" smtClean="0"/>
              <a:t>16/01/2026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4874D-DB2D-46D1-8B5F-907D209845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5069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184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2360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45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4006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577F6-89F2-8F12-0997-ADB169349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E03D5C-D330-C3DD-7BF1-FE0B98830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7D7328C-F04B-880C-D232-6D8CC34D9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26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2416A-49E4-C490-49C0-BDCB563AA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FE3B4E8-4200-8D9D-E948-DBCD50E82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B7374A4-9D81-7EBF-4F52-48C1BB123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860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003DA4-9FCB-9A45-B648-DBBF95197571}"/>
              </a:ext>
            </a:extLst>
          </p:cNvPr>
          <p:cNvSpPr/>
          <p:nvPr userDrawn="1"/>
        </p:nvSpPr>
        <p:spPr>
          <a:xfrm>
            <a:off x="4" y="2"/>
            <a:ext cx="13439775" cy="3779837"/>
          </a:xfrm>
          <a:prstGeom prst="rect">
            <a:avLst/>
          </a:prstGeom>
          <a:solidFill>
            <a:srgbClr val="1C5D91"/>
          </a:solidFill>
          <a:ln>
            <a:solidFill>
              <a:srgbClr val="1C5D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26" name="Título 25">
            <a:extLst>
              <a:ext uri="{FF2B5EF4-FFF2-40B4-BE49-F238E27FC236}">
                <a16:creationId xmlns:a16="http://schemas.microsoft.com/office/drawing/2014/main" id="{B68398FD-C488-32ED-1D48-1E0004C02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2830672"/>
            <a:ext cx="13439775" cy="1461188"/>
          </a:xfrm>
        </p:spPr>
        <p:txBody>
          <a:bodyPr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LM Roman 10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1735A4CD-A895-F45C-F93E-4A73B2105A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291869"/>
            <a:ext cx="13439771" cy="684213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accent1"/>
                </a:solidFill>
                <a:latin typeface="LM Roman 10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503914" indent="0" algn="ctr">
              <a:buNone/>
              <a:defRPr b="1">
                <a:solidFill>
                  <a:schemeClr val="accent1"/>
                </a:solidFill>
              </a:defRPr>
            </a:lvl2pPr>
            <a:lvl3pPr marL="1007829" indent="0" algn="ctr">
              <a:buNone/>
              <a:defRPr b="1">
                <a:solidFill>
                  <a:schemeClr val="accent1"/>
                </a:solidFill>
              </a:defRPr>
            </a:lvl3pPr>
            <a:lvl4pPr marL="1511744" indent="0" algn="ctr">
              <a:buNone/>
              <a:defRPr b="1">
                <a:solidFill>
                  <a:schemeClr val="accent1"/>
                </a:solidFill>
              </a:defRPr>
            </a:lvl4pPr>
            <a:lvl5pPr marL="2015658" indent="0" algn="ctr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s-ES" dirty="0"/>
              <a:t>SUBTÍTULO</a:t>
            </a:r>
          </a:p>
        </p:txBody>
      </p:sp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1223CD27-037F-80B8-0EDD-0575D123DC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15" y="6692388"/>
            <a:ext cx="3951145" cy="6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6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423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31320" y="269758"/>
            <a:ext cx="11776253" cy="612843"/>
          </a:xfrm>
        </p:spPr>
        <p:txBody>
          <a:bodyPr>
            <a:normAutofit/>
          </a:bodyPr>
          <a:lstStyle>
            <a:lvl1pPr>
              <a:defRPr sz="3600">
                <a:latin typeface="LM Roman 10" panose="00000500000000000000" pitchFamily="50" charset="0"/>
              </a:defRPr>
            </a:lvl1pPr>
          </a:lstStyle>
          <a:p>
            <a:r>
              <a:rPr lang="es-ES" dirty="0"/>
              <a:t>Título de la diapositiva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22B3843-923A-2CF9-7F3D-3CF107903684}"/>
              </a:ext>
            </a:extLst>
          </p:cNvPr>
          <p:cNvSpPr/>
          <p:nvPr userDrawn="1"/>
        </p:nvSpPr>
        <p:spPr>
          <a:xfrm>
            <a:off x="439102" y="9"/>
            <a:ext cx="284126" cy="1119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FCBBF13-D975-3DDF-18E5-76721F6F58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1320" y="900000"/>
            <a:ext cx="11776253" cy="29643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LM Roman 10" panose="00000500000000000000" pitchFamily="50" charset="0"/>
              </a:defRPr>
            </a:lvl1pPr>
            <a:lvl2pPr marL="503914" indent="0">
              <a:buNone/>
              <a:defRPr sz="1800"/>
            </a:lvl2pPr>
            <a:lvl3pPr marL="1007829" indent="0">
              <a:buNone/>
              <a:defRPr sz="1800"/>
            </a:lvl3pPr>
            <a:lvl4pPr marL="1511744" indent="0">
              <a:buNone/>
              <a:defRPr sz="1800"/>
            </a:lvl4pPr>
            <a:lvl5pPr marL="2015658" indent="0">
              <a:buNone/>
              <a:defRPr sz="1800"/>
            </a:lvl5pPr>
          </a:lstStyle>
          <a:p>
            <a:pPr lvl="0"/>
            <a:r>
              <a:rPr lang="es-ES" dirty="0"/>
              <a:t>SUBTITULO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6893A0F-9682-05F7-60A9-B666DFA38CA2}"/>
              </a:ext>
            </a:extLst>
          </p:cNvPr>
          <p:cNvCxnSpPr>
            <a:cxnSpLocks/>
          </p:cNvCxnSpPr>
          <p:nvPr userDrawn="1"/>
        </p:nvCxnSpPr>
        <p:spPr>
          <a:xfrm flipH="1">
            <a:off x="581171" y="7251450"/>
            <a:ext cx="905812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CA969974-51EA-21E8-E112-1096B1208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77782" y="1368000"/>
            <a:ext cx="7964450" cy="5220000"/>
          </a:xfrm>
        </p:spPr>
        <p:txBody>
          <a:bodyPr/>
          <a:lstStyle>
            <a:lvl1pPr marL="0" indent="0">
              <a:buNone/>
              <a:defRPr>
                <a:latin typeface="LM Roman 10" panose="00000500000000000000" pitchFamily="50" charset="0"/>
              </a:defRPr>
            </a:lvl1pPr>
            <a:lvl2pPr marL="503914" indent="0">
              <a:buNone/>
              <a:defRPr>
                <a:latin typeface="LM Roman 10" panose="00000500000000000000" pitchFamily="50" charset="0"/>
              </a:defRPr>
            </a:lvl2pPr>
            <a:lvl3pPr marL="1007829" indent="0">
              <a:buNone/>
              <a:defRPr>
                <a:latin typeface="LM Roman 10" panose="00000500000000000000" pitchFamily="50" charset="0"/>
              </a:defRPr>
            </a:lvl3pPr>
            <a:lvl4pPr marL="1511744" indent="0">
              <a:buNone/>
              <a:defRPr>
                <a:latin typeface="LM Roman 10" panose="00000500000000000000" pitchFamily="50" charset="0"/>
              </a:defRPr>
            </a:lvl4pPr>
            <a:lvl5pPr marL="2015658" indent="0">
              <a:buNone/>
              <a:defRPr>
                <a:latin typeface="LM Roman 10" panose="00000500000000000000" pitchFamily="50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7E2DE53C-262C-7F49-E25B-17B184A4C4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2378" y="1367997"/>
            <a:ext cx="3982225" cy="52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ES"/>
          </a:p>
        </p:txBody>
      </p:sp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3B59FBEF-AD6A-2017-83C6-F89D0E182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367" y="6727212"/>
            <a:ext cx="3134944" cy="5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0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423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82000"/>
                  </a:schemeClr>
                </a:solidFill>
                <a:latin typeface="LM Roman 10" panose="00000500000000000000" pitchFamily="50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1/16/2026</a:t>
            </a:fld>
            <a:endParaRPr lang="en-US" dirty="0">
              <a:latin typeface="LM Roman 10" panose="00000500000000000000" pitchFamily="50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82000"/>
                  </a:schemeClr>
                </a:solidFill>
                <a:latin typeface="LM Roman 10" panose="00000500000000000000" pitchFamily="50" charset="0"/>
              </a:defRPr>
            </a:lvl1pPr>
          </a:lstStyle>
          <a:p>
            <a:endParaRPr lang="en-US" dirty="0">
              <a:latin typeface="LM Roman 10" panose="000005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82000"/>
                  </a:schemeClr>
                </a:solidFill>
                <a:latin typeface="LM Roman 10" panose="00000500000000000000" pitchFamily="50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9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LM Roman 10" panose="00000500000000000000" pitchFamily="50" charset="0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LM Roman 10" panose="00000500000000000000" pitchFamily="50" charset="0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LM Roman 10" panose="00000500000000000000" pitchFamily="50" charset="0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LM Roman 10" panose="00000500000000000000" pitchFamily="50" charset="0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LM Roman 10" panose="00000500000000000000" pitchFamily="50" charset="0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42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hyperlink" Target="https://youtu.be/3ymmgbYs42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hyperlink" Target="https://youtu.be/3ymmgbYs42M" TargetMode="External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hyperlink" Target="https://youtu.be/3ymmgbYs42M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hyperlink" Target="https://youtu.be/bqMKcUJn14k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youtu.be/3ymmgbYs42M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334B40A2-A56B-23BF-96B5-0CD4ACF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49"/>
            <a:ext cx="13439775" cy="1461188"/>
          </a:xfrm>
        </p:spPr>
        <p:txBody>
          <a:bodyPr>
            <a:noAutofit/>
          </a:bodyPr>
          <a:lstStyle/>
          <a:p>
            <a:r>
              <a:rPr lang="es-ES" sz="5000" dirty="0"/>
              <a:t>Detección de Tránsitos Exoplanetarios </a:t>
            </a:r>
            <a:br>
              <a:rPr lang="es-ES" sz="5000" dirty="0"/>
            </a:br>
            <a:r>
              <a:rPr lang="es-ES" sz="5000" dirty="0"/>
              <a:t>con TESS y Caracterización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9C05F896-F653-BF1E-83AC-8636B5B40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LM Roman 10" panose="00000500000000000000" pitchFamily="50" charset="0"/>
              </a:rPr>
              <a:t>De TOI 4010 al Análisis Poblacional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DBDB53C-DB7C-4A20-02A5-F3ED655DBD36}"/>
              </a:ext>
            </a:extLst>
          </p:cNvPr>
          <p:cNvSpPr txBox="1"/>
          <p:nvPr/>
        </p:nvSpPr>
        <p:spPr>
          <a:xfrm>
            <a:off x="2746974" y="5488114"/>
            <a:ext cx="794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JORGE ACEBES HERNÁNDEZ</a:t>
            </a:r>
          </a:p>
        </p:txBody>
      </p:sp>
    </p:spTree>
    <p:extLst>
      <p:ext uri="{BB962C8B-B14F-4D97-AF65-F5344CB8AC3E}">
        <p14:creationId xmlns:p14="http://schemas.microsoft.com/office/powerpoint/2010/main" val="796608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5CC99-2B15-0D8F-552D-4F544FF4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Misión TESS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690FE8-42BF-05E6-557A-7BF451A53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51AAD83D-160F-3286-AD5C-42CDA80EA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8" y="1439674"/>
            <a:ext cx="7092466" cy="5220001"/>
          </a:xfrm>
          <a:prstGeom prst="rect">
            <a:avLst/>
          </a:prstGeom>
        </p:spPr>
      </p:pic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859E8BCD-D21D-24F0-E1C6-6ED656A9F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641" y="1908251"/>
            <a:ext cx="5715000" cy="428284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558EA42-F22C-8E12-DFD9-DD597DEF5A1F}"/>
              </a:ext>
            </a:extLst>
          </p:cNvPr>
          <p:cNvSpPr txBox="1"/>
          <p:nvPr/>
        </p:nvSpPr>
        <p:spPr>
          <a:xfrm>
            <a:off x="7704129" y="5922652"/>
            <a:ext cx="60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i="1" dirty="0" err="1"/>
              <a:t>iii</a:t>
            </a:r>
            <a:r>
              <a:rPr lang="es-ES" sz="1800" i="1" dirty="0"/>
              <a:t>)</a:t>
            </a:r>
            <a:r>
              <a:rPr lang="es-ES" sz="1800" dirty="0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38898A2-4F88-6540-ADB8-98A20DA43D96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FE77EC9-83CF-68AD-1D51-10FCBF01A435}"/>
              </a:ext>
            </a:extLst>
          </p:cNvPr>
          <p:cNvSpPr txBox="1"/>
          <p:nvPr/>
        </p:nvSpPr>
        <p:spPr>
          <a:xfrm>
            <a:off x="0" y="719034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8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EDFCCE5-4EFB-29DB-25B7-347E9BBC6C36}"/>
              </a:ext>
            </a:extLst>
          </p:cNvPr>
          <p:cNvSpPr txBox="1"/>
          <p:nvPr/>
        </p:nvSpPr>
        <p:spPr>
          <a:xfrm>
            <a:off x="6291261" y="7248187"/>
            <a:ext cx="4886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1" dirty="0" err="1"/>
              <a:t>iii</a:t>
            </a:r>
            <a:r>
              <a:rPr lang="es-ES" sz="1400" i="1" dirty="0"/>
              <a:t>)</a:t>
            </a:r>
            <a:r>
              <a:rPr lang="es-ES" sz="1400" dirty="0"/>
              <a:t> NASA TESS </a:t>
            </a:r>
            <a:r>
              <a:rPr lang="es-ES" sz="1400" dirty="0" err="1"/>
              <a:t>Science</a:t>
            </a:r>
            <a:r>
              <a:rPr lang="es-ES" sz="1400" dirty="0"/>
              <a:t> </a:t>
            </a:r>
            <a:r>
              <a:rPr lang="es-ES" sz="1400" dirty="0" err="1"/>
              <a:t>Support</a:t>
            </a:r>
            <a:r>
              <a:rPr lang="es-ES" sz="1400" dirty="0"/>
              <a:t> Center</a:t>
            </a:r>
          </a:p>
        </p:txBody>
      </p:sp>
    </p:spTree>
    <p:extLst>
      <p:ext uri="{BB962C8B-B14F-4D97-AF65-F5344CB8AC3E}">
        <p14:creationId xmlns:p14="http://schemas.microsoft.com/office/powerpoint/2010/main" val="64139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459AC-63D0-174C-9D71-E94093C46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45655-8B39-6CD8-8AC2-3B15BAA7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Misión TESS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294078-DC82-B50D-31CB-879D7A7E2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26BC3C67-5E01-B0C2-29B5-810FAE784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73" y="2159145"/>
            <a:ext cx="11190227" cy="32413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C0FA3F-3CA1-9B31-273F-636D09B6EEAD}"/>
              </a:ext>
            </a:extLst>
          </p:cNvPr>
          <p:cNvSpPr txBox="1"/>
          <p:nvPr/>
        </p:nvSpPr>
        <p:spPr>
          <a:xfrm>
            <a:off x="925734" y="5215865"/>
            <a:ext cx="487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i="1" dirty="0" err="1"/>
              <a:t>iv</a:t>
            </a:r>
            <a:r>
              <a:rPr lang="es-ES" sz="1800" i="1" dirty="0"/>
              <a:t>)</a:t>
            </a:r>
            <a:r>
              <a:rPr lang="es-ES" sz="1800" dirty="0"/>
              <a:t> 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57E56A-1328-53AE-A1F6-5771CB4FDB6C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8E8154-1E84-77EC-53F0-52A75AB36D89}"/>
              </a:ext>
            </a:extLst>
          </p:cNvPr>
          <p:cNvSpPr txBox="1"/>
          <p:nvPr/>
        </p:nvSpPr>
        <p:spPr>
          <a:xfrm>
            <a:off x="0" y="719034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C4A310F-AFB1-C9C7-3F12-5DDC77F12C04}"/>
              </a:ext>
            </a:extLst>
          </p:cNvPr>
          <p:cNvSpPr txBox="1"/>
          <p:nvPr/>
        </p:nvSpPr>
        <p:spPr>
          <a:xfrm>
            <a:off x="6315075" y="7251898"/>
            <a:ext cx="4886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1" dirty="0" err="1"/>
              <a:t>iv</a:t>
            </a:r>
            <a:r>
              <a:rPr lang="es-ES" sz="1400" i="1" dirty="0"/>
              <a:t>)</a:t>
            </a:r>
            <a:r>
              <a:rPr lang="es-ES" sz="1400" dirty="0"/>
              <a:t> NASA TESS </a:t>
            </a:r>
            <a:r>
              <a:rPr lang="es-ES" sz="1400" dirty="0" err="1"/>
              <a:t>Science</a:t>
            </a:r>
            <a:r>
              <a:rPr lang="es-ES" sz="1400" dirty="0"/>
              <a:t> </a:t>
            </a:r>
            <a:r>
              <a:rPr lang="es-ES" sz="1400" dirty="0" err="1"/>
              <a:t>Support</a:t>
            </a:r>
            <a:r>
              <a:rPr lang="es-ES" sz="1400" dirty="0"/>
              <a:t> Center</a:t>
            </a:r>
          </a:p>
        </p:txBody>
      </p:sp>
    </p:spTree>
    <p:extLst>
      <p:ext uri="{BB962C8B-B14F-4D97-AF65-F5344CB8AC3E}">
        <p14:creationId xmlns:p14="http://schemas.microsoft.com/office/powerpoint/2010/main" val="209414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10E7F-C86A-3E81-E1CA-87E959C80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6C1F1-EE8F-87F4-2BCA-61181B3C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PIPELINE </a:t>
            </a:r>
            <a:r>
              <a:rPr lang="es-ES" dirty="0" err="1"/>
              <a:t>TPFs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D7CCEE-BAF6-4A8A-1787-264B0D11A6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i="1" dirty="0"/>
              <a:t>Pipeline </a:t>
            </a:r>
            <a:r>
              <a:rPr lang="es-ES" dirty="0"/>
              <a:t>y Algoritmos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2487CF-91FF-2671-9443-BDD25CF15F14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3538AD1-0B89-1F02-6A4F-33F4028A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72" t="8348" b="14847"/>
          <a:stretch>
            <a:fillRect/>
          </a:stretch>
        </p:blipFill>
        <p:spPr>
          <a:xfrm>
            <a:off x="1131320" y="2399134"/>
            <a:ext cx="3983879" cy="279515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53DAA28-E52F-ABAE-180E-93B4CE19FA7F}"/>
              </a:ext>
            </a:extLst>
          </p:cNvPr>
          <p:cNvSpPr txBox="1"/>
          <p:nvPr/>
        </p:nvSpPr>
        <p:spPr>
          <a:xfrm>
            <a:off x="1893435" y="195247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TOI-4010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073B04-31BA-9578-3A3E-27E3E2547A73}"/>
              </a:ext>
            </a:extLst>
          </p:cNvPr>
          <p:cNvSpPr txBox="1"/>
          <p:nvPr/>
        </p:nvSpPr>
        <p:spPr>
          <a:xfrm>
            <a:off x="4732262" y="2840747"/>
            <a:ext cx="461665" cy="1911929"/>
          </a:xfrm>
          <a:prstGeom prst="rect">
            <a:avLst/>
          </a:prstGeom>
          <a:solidFill>
            <a:srgbClr val="FFFFFF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/>
              <a:t>Flujo (</a:t>
            </a:r>
            <a:r>
              <a:rPr lang="es-ES" i="1" dirty="0"/>
              <a:t>e/s</a:t>
            </a:r>
            <a:r>
              <a:rPr lang="es-ES" dirty="0"/>
              <a:t>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C0729B8-BA74-37B4-DE4E-0EF8A595951D}"/>
              </a:ext>
            </a:extLst>
          </p:cNvPr>
          <p:cNvSpPr txBox="1"/>
          <p:nvPr/>
        </p:nvSpPr>
        <p:spPr>
          <a:xfrm>
            <a:off x="5522180" y="528638"/>
            <a:ext cx="6899558" cy="16773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Pixel </a:t>
            </a:r>
            <a:r>
              <a:rPr lang="es-ES" sz="2800" dirty="0" err="1"/>
              <a:t>Level</a:t>
            </a:r>
            <a:r>
              <a:rPr lang="es-ES" sz="2800" dirty="0"/>
              <a:t> </a:t>
            </a:r>
            <a:r>
              <a:rPr lang="es-ES" sz="2800" dirty="0" err="1"/>
              <a:t>Decorrelation</a:t>
            </a:r>
            <a:r>
              <a:rPr lang="es-ES" sz="2800" dirty="0"/>
              <a:t> (PLD)</a:t>
            </a:r>
          </a:p>
          <a:p>
            <a:pPr algn="ctr"/>
            <a:endParaRPr lang="es-ES" sz="900" dirty="0"/>
          </a:p>
          <a:p>
            <a:pPr algn="ctr"/>
            <a:r>
              <a:rPr lang="es-ES" sz="2800" dirty="0"/>
              <a:t>+</a:t>
            </a:r>
          </a:p>
          <a:p>
            <a:pPr algn="ctr"/>
            <a:endParaRPr lang="es-ES" sz="1000" dirty="0"/>
          </a:p>
          <a:p>
            <a:pPr algn="ctr"/>
            <a:r>
              <a:rPr lang="es-ES" sz="2800" dirty="0"/>
              <a:t>Principal </a:t>
            </a:r>
            <a:r>
              <a:rPr lang="es-ES" sz="2800" dirty="0" err="1"/>
              <a:t>Component</a:t>
            </a:r>
            <a:r>
              <a:rPr lang="es-ES" sz="2800" dirty="0"/>
              <a:t> </a:t>
            </a:r>
            <a:r>
              <a:rPr lang="es-ES" sz="2800" dirty="0" err="1"/>
              <a:t>Analysis</a:t>
            </a:r>
            <a:r>
              <a:rPr lang="es-ES" sz="2800" dirty="0"/>
              <a:t> (PCA)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19184AF-E345-4124-270F-22C69F9AFEC7}"/>
              </a:ext>
            </a:extLst>
          </p:cNvPr>
          <p:cNvCxnSpPr>
            <a:cxnSpLocks/>
            <a:stCxn id="11" idx="0"/>
            <a:endCxn id="17" idx="1"/>
          </p:cNvCxnSpPr>
          <p:nvPr/>
        </p:nvCxnSpPr>
        <p:spPr>
          <a:xfrm flipV="1">
            <a:off x="3123260" y="1367329"/>
            <a:ext cx="2398920" cy="1031805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68175E6F-19A3-F49E-0F07-C44D6D8C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196" y="3651692"/>
            <a:ext cx="6845526" cy="30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E56E6A11-EF41-1291-5FEF-7EB5D70CBC22}"/>
              </a:ext>
            </a:extLst>
          </p:cNvPr>
          <p:cNvCxnSpPr>
            <a:cxnSpLocks/>
            <a:stCxn id="17" idx="2"/>
            <a:endCxn id="3076" idx="0"/>
          </p:cNvCxnSpPr>
          <p:nvPr/>
        </p:nvCxnSpPr>
        <p:spPr>
          <a:xfrm>
            <a:off x="8971959" y="2206020"/>
            <a:ext cx="0" cy="1445672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A6ABD99-C3D0-6017-B159-1C735716272A}"/>
              </a:ext>
            </a:extLst>
          </p:cNvPr>
          <p:cNvSpPr txBox="1"/>
          <p:nvPr/>
        </p:nvSpPr>
        <p:spPr>
          <a:xfrm>
            <a:off x="8971959" y="2840747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+ normalización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147D72D7-2B50-3F6F-02BE-7634EF34B85E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5441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AB96B-42DA-A71C-6109-B078D5D2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EC6D3B-D370-6377-60FF-B34D070CF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i="1" dirty="0"/>
              <a:t>Pipeline </a:t>
            </a:r>
            <a:r>
              <a:rPr lang="es-ES" dirty="0"/>
              <a:t>y Algoritmos 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13F205-FD7C-C938-3B4B-335E79DADB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B5DAFD3-3EF4-F8E2-BBF6-2A3115EF6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8B91DB-815F-8DB9-28C3-39DF8811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42" y="1487055"/>
            <a:ext cx="8707522" cy="51009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8E0437-2639-6419-8D09-B27E4E9F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389" y="269758"/>
            <a:ext cx="3644544" cy="61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9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79EAD-ECDA-2EB1-80E9-3E0F6FD4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5E69F-837C-38C2-088B-70136D37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 err="1"/>
              <a:t>Stitching</a:t>
            </a:r>
            <a:r>
              <a:rPr lang="es-ES" i="1" dirty="0"/>
              <a:t> </a:t>
            </a:r>
            <a:r>
              <a:rPr lang="es-ES" dirty="0"/>
              <a:t>y </a:t>
            </a:r>
            <a:r>
              <a:rPr lang="es-ES" i="1" dirty="0" err="1"/>
              <a:t>Detrending</a:t>
            </a:r>
            <a:endParaRPr lang="es-ES" i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C12FBB-7D68-44FA-A3BE-C269DE853C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i="1" dirty="0"/>
              <a:t>Pipeline </a:t>
            </a:r>
            <a:r>
              <a:rPr lang="es-ES" dirty="0"/>
              <a:t>y Algoritmos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1E0078-1DF5-06CB-D52B-6242A38FC841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B7D127D-CB8B-FF23-8457-4E68CAA0A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7" t="9372" r="1619" b="17538"/>
          <a:stretch>
            <a:fillRect/>
          </a:stretch>
        </p:blipFill>
        <p:spPr bwMode="auto">
          <a:xfrm>
            <a:off x="1339193" y="1565618"/>
            <a:ext cx="4677198" cy="17605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AC3096F-080B-4363-323E-9501C02CD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7" t="9372" r="1619" b="17538"/>
          <a:stretch>
            <a:fillRect/>
          </a:stretch>
        </p:blipFill>
        <p:spPr bwMode="auto">
          <a:xfrm>
            <a:off x="1762190" y="1879454"/>
            <a:ext cx="4677198" cy="17605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6BC31C8-B491-8735-C9C7-A486C6D3A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7" t="9372" r="1619" b="17538"/>
          <a:stretch>
            <a:fillRect/>
          </a:stretch>
        </p:blipFill>
        <p:spPr bwMode="auto">
          <a:xfrm>
            <a:off x="2221261" y="2215917"/>
            <a:ext cx="4677198" cy="17605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E53F7E8-01A4-30C9-1D5F-4FE160FAB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46" y="4610105"/>
            <a:ext cx="5427410" cy="21402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C673361-C003-B0C1-7865-C493ADF56F5D}"/>
              </a:ext>
            </a:extLst>
          </p:cNvPr>
          <p:cNvCxnSpPr>
            <a:cxnSpLocks/>
            <a:endCxn id="6146" idx="0"/>
          </p:cNvCxnSpPr>
          <p:nvPr/>
        </p:nvCxnSpPr>
        <p:spPr>
          <a:xfrm>
            <a:off x="3901051" y="3976420"/>
            <a:ext cx="0" cy="6336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887D7C9-8287-7B19-1B60-1A35B2966ED3}"/>
              </a:ext>
            </a:extLst>
          </p:cNvPr>
          <p:cNvSpPr txBox="1"/>
          <p:nvPr/>
        </p:nvSpPr>
        <p:spPr>
          <a:xfrm>
            <a:off x="7213121" y="1852761"/>
            <a:ext cx="63282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Aumentar SNR</a:t>
            </a:r>
          </a:p>
          <a:p>
            <a:pPr algn="ctr"/>
            <a:endParaRPr lang="es-ES" sz="2800" dirty="0"/>
          </a:p>
          <a:p>
            <a:pPr algn="ctr"/>
            <a:endParaRPr lang="es-ES" sz="2800" dirty="0"/>
          </a:p>
          <a:p>
            <a:pPr algn="ctr"/>
            <a:endParaRPr lang="es-ES" sz="2800" dirty="0"/>
          </a:p>
          <a:p>
            <a:pPr algn="ctr"/>
            <a:endParaRPr lang="es-ES" sz="2800" dirty="0"/>
          </a:p>
          <a:p>
            <a:pPr algn="ctr"/>
            <a:endParaRPr lang="es-ES" sz="2800" dirty="0"/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Detección Exoplanetas de</a:t>
            </a:r>
          </a:p>
          <a:p>
            <a:pPr algn="ctr"/>
            <a:r>
              <a:rPr lang="es-ES" sz="2800" dirty="0"/>
              <a:t>Largo Periodo</a:t>
            </a:r>
          </a:p>
          <a:p>
            <a:pPr algn="ctr"/>
            <a:endParaRPr lang="es-ES" dirty="0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16FC8342-36E7-ECD4-BEE5-3A4928F72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884" y="2453626"/>
            <a:ext cx="3429000" cy="1933575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A11A95B0-F57D-FFE1-D3AA-03F710414580}"/>
              </a:ext>
            </a:extLst>
          </p:cNvPr>
          <p:cNvSpPr txBox="1"/>
          <p:nvPr/>
        </p:nvSpPr>
        <p:spPr>
          <a:xfrm>
            <a:off x="4674161" y="4000875"/>
            <a:ext cx="3026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detrending</a:t>
            </a:r>
            <a:r>
              <a:rPr lang="es-ES" b="1" dirty="0"/>
              <a:t> </a:t>
            </a:r>
          </a:p>
          <a:p>
            <a:pPr algn="ctr"/>
            <a:r>
              <a:rPr lang="es-ES" sz="1400" b="1" dirty="0"/>
              <a:t>(</a:t>
            </a:r>
            <a:r>
              <a:rPr lang="es-ES" sz="1400" b="1" dirty="0" err="1"/>
              <a:t>Savitzky</a:t>
            </a:r>
            <a:r>
              <a:rPr lang="es-ES" sz="1400" b="1" dirty="0"/>
              <a:t>–</a:t>
            </a:r>
            <a:r>
              <a:rPr lang="es-ES" sz="1400" b="1" dirty="0" err="1"/>
              <a:t>Golay</a:t>
            </a:r>
            <a:r>
              <a:rPr lang="es-ES" sz="1400" b="1" dirty="0"/>
              <a:t>)</a:t>
            </a:r>
            <a:endParaRPr lang="es-ES" sz="1400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16D9CD5-34F6-769F-E818-F3F22BF28DA4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BA25956-33FE-2D0D-A69C-C8996E5B570F}"/>
                  </a:ext>
                </a:extLst>
              </p:cNvPr>
              <p:cNvSpPr txBox="1"/>
              <p:nvPr/>
            </p:nvSpPr>
            <p:spPr>
              <a:xfrm>
                <a:off x="483476" y="7275511"/>
                <a:ext cx="1286827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400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s-ES" sz="1400" dirty="0">
                    <a:latin typeface="+mj-lt"/>
                  </a:rPr>
                  <a:t>: relación señal-ruido efectiva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400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s-ES" sz="1400" dirty="0">
                    <a:latin typeface="+mj-lt"/>
                  </a:rPr>
                  <a:t>: profundidad del tránsito     </a:t>
                </a:r>
                <a:r>
                  <a:rPr lang="es-ES" sz="1400" i="1" dirty="0">
                    <a:latin typeface="+mj-lt"/>
                  </a:rPr>
                  <a:t>n</a:t>
                </a:r>
                <a:r>
                  <a:rPr lang="es-ES" sz="1400" dirty="0">
                    <a:latin typeface="+mj-lt"/>
                  </a:rPr>
                  <a:t>: </a:t>
                </a:r>
                <a:r>
                  <a:rPr lang="es-ES" sz="1400" dirty="0" err="1">
                    <a:latin typeface="+mj-lt"/>
                  </a:rPr>
                  <a:t>nº</a:t>
                </a:r>
                <a:r>
                  <a:rPr lang="es-ES" sz="1400" dirty="0">
                    <a:latin typeface="+mj-lt"/>
                  </a:rPr>
                  <a:t> puntos de datos     </a:t>
                </a:r>
                <a:r>
                  <a:rPr lang="es-ES" sz="1400" i="1" dirty="0">
                    <a:latin typeface="+mj-lt"/>
                  </a:rPr>
                  <a:t>q</a:t>
                </a:r>
                <a:r>
                  <a:rPr lang="es-ES" sz="1400" dirty="0">
                    <a:latin typeface="+mj-lt"/>
                  </a:rPr>
                  <a:t>: relación tránsito-periodo    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ES" sz="1400" dirty="0">
                    <a:latin typeface="+mj-lt"/>
                  </a:rPr>
                  <a:t> incertidumbre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BA25956-33FE-2D0D-A69C-C8996E5B5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6" y="7275511"/>
                <a:ext cx="12868275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CC420A7C-85FD-4059-08E2-3AB40CFBA333}"/>
              </a:ext>
            </a:extLst>
          </p:cNvPr>
          <p:cNvSpPr txBox="1"/>
          <p:nvPr/>
        </p:nvSpPr>
        <p:spPr>
          <a:xfrm>
            <a:off x="3200014" y="4088976"/>
            <a:ext cx="30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stitching</a:t>
            </a:r>
            <a:r>
              <a:rPr lang="es-ES" dirty="0"/>
              <a:t>  +</a:t>
            </a:r>
          </a:p>
        </p:txBody>
      </p:sp>
    </p:spTree>
    <p:extLst>
      <p:ext uri="{BB962C8B-B14F-4D97-AF65-F5344CB8AC3E}">
        <p14:creationId xmlns:p14="http://schemas.microsoft.com/office/powerpoint/2010/main" val="229797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FB4C7-D517-59EB-A470-040E8D66E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hlinkClick r:id="rId2"/>
            <a:extLst>
              <a:ext uri="{FF2B5EF4-FFF2-40B4-BE49-F238E27FC236}">
                <a16:creationId xmlns:a16="http://schemas.microsoft.com/office/drawing/2014/main" id="{00CAFC08-6F9B-E2ED-CDCB-3965BE33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13" r="7068"/>
          <a:stretch>
            <a:fillRect/>
          </a:stretch>
        </p:blipFill>
        <p:spPr>
          <a:xfrm>
            <a:off x="6788624" y="1957541"/>
            <a:ext cx="6450467" cy="404003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C2C16A-A75B-5C9E-6691-99EEFAB4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CE9234-27FF-BE30-1B38-34F082C5D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i="1" dirty="0"/>
              <a:t>Pipeline </a:t>
            </a:r>
            <a:r>
              <a:rPr lang="es-ES" dirty="0"/>
              <a:t>y Algoritmos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7D8B3E5-8947-4EFC-71F1-54DD98D549F9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D2A7F69-B2D2-74A3-1ADF-818E52566077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0B9D0D-5290-7D00-AB27-9944D0214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2" y="1938121"/>
            <a:ext cx="5951524" cy="23469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1D0374-29F2-6131-BA8A-0053F5E0C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29" y="4590219"/>
            <a:ext cx="4122270" cy="206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978FAF9-1C24-45C0-7417-5FED834A5ACF}"/>
              </a:ext>
            </a:extLst>
          </p:cNvPr>
          <p:cNvSpPr/>
          <p:nvPr/>
        </p:nvSpPr>
        <p:spPr>
          <a:xfrm>
            <a:off x="1047750" y="2533650"/>
            <a:ext cx="231079" cy="907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67402CB-3062-D161-7D20-DAB6E6F7418B}"/>
              </a:ext>
            </a:extLst>
          </p:cNvPr>
          <p:cNvCxnSpPr>
            <a:cxnSpLocks/>
          </p:cNvCxnSpPr>
          <p:nvPr/>
        </p:nvCxnSpPr>
        <p:spPr>
          <a:xfrm>
            <a:off x="1047750" y="3441217"/>
            <a:ext cx="650875" cy="291672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238E13D-D2BE-1B49-7091-CD853D0FE2A3}"/>
              </a:ext>
            </a:extLst>
          </p:cNvPr>
          <p:cNvCxnSpPr>
            <a:cxnSpLocks/>
          </p:cNvCxnSpPr>
          <p:nvPr/>
        </p:nvCxnSpPr>
        <p:spPr>
          <a:xfrm>
            <a:off x="1278829" y="2533650"/>
            <a:ext cx="4067871" cy="21018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hlinkClick r:id="rId2"/>
            <a:extLst>
              <a:ext uri="{FF2B5EF4-FFF2-40B4-BE49-F238E27FC236}">
                <a16:creationId xmlns:a16="http://schemas.microsoft.com/office/drawing/2014/main" id="{0D82557A-7665-4061-4218-B511E36B790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12223" t="49217" r="7819" b="7088"/>
          <a:stretch>
            <a:fillRect/>
          </a:stretch>
        </p:blipFill>
        <p:spPr>
          <a:xfrm>
            <a:off x="7153040" y="3940727"/>
            <a:ext cx="6009851" cy="1765300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CB7AA6B1-BC90-2D64-E3A1-0CD423446565}"/>
              </a:ext>
            </a:extLst>
          </p:cNvPr>
          <p:cNvCxnSpPr>
            <a:cxnSpLocks/>
          </p:cNvCxnSpPr>
          <p:nvPr/>
        </p:nvCxnSpPr>
        <p:spPr>
          <a:xfrm>
            <a:off x="10952956" y="4754563"/>
            <a:ext cx="2209935" cy="0"/>
          </a:xfrm>
          <a:prstGeom prst="line">
            <a:avLst/>
          </a:prstGeom>
          <a:ln w="28575">
            <a:solidFill>
              <a:srgbClr val="DA3B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F5CBBD0-9D76-0D80-A0F0-B8D37FCD2878}"/>
              </a:ext>
            </a:extLst>
          </p:cNvPr>
          <p:cNvCxnSpPr>
            <a:cxnSpLocks/>
          </p:cNvCxnSpPr>
          <p:nvPr/>
        </p:nvCxnSpPr>
        <p:spPr>
          <a:xfrm>
            <a:off x="7153040" y="4752976"/>
            <a:ext cx="2196341" cy="0"/>
          </a:xfrm>
          <a:prstGeom prst="line">
            <a:avLst/>
          </a:prstGeom>
          <a:ln w="28575">
            <a:solidFill>
              <a:srgbClr val="DA3B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818480EE-B94C-3AB3-0659-4456C4EEC285}"/>
              </a:ext>
            </a:extLst>
          </p:cNvPr>
          <p:cNvCxnSpPr>
            <a:cxnSpLocks/>
          </p:cNvCxnSpPr>
          <p:nvPr/>
        </p:nvCxnSpPr>
        <p:spPr>
          <a:xfrm>
            <a:off x="9339162" y="5178426"/>
            <a:ext cx="1630463" cy="0"/>
          </a:xfrm>
          <a:prstGeom prst="line">
            <a:avLst/>
          </a:prstGeom>
          <a:ln w="28575">
            <a:solidFill>
              <a:srgbClr val="DA3B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97D687D8-5FC1-0B10-4634-9B75954C33B7}"/>
              </a:ext>
            </a:extLst>
          </p:cNvPr>
          <p:cNvCxnSpPr>
            <a:cxnSpLocks/>
          </p:cNvCxnSpPr>
          <p:nvPr/>
        </p:nvCxnSpPr>
        <p:spPr>
          <a:xfrm>
            <a:off x="10952956" y="4752976"/>
            <a:ext cx="0" cy="425450"/>
          </a:xfrm>
          <a:prstGeom prst="line">
            <a:avLst/>
          </a:prstGeom>
          <a:ln w="28575">
            <a:solidFill>
              <a:srgbClr val="DA3B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810F7C4D-1387-3D87-7BF1-C7B7E1028F59}"/>
              </a:ext>
            </a:extLst>
          </p:cNvPr>
          <p:cNvCxnSpPr>
            <a:cxnSpLocks/>
          </p:cNvCxnSpPr>
          <p:nvPr/>
        </p:nvCxnSpPr>
        <p:spPr>
          <a:xfrm flipV="1">
            <a:off x="9349381" y="4752976"/>
            <a:ext cx="0" cy="425450"/>
          </a:xfrm>
          <a:prstGeom prst="line">
            <a:avLst/>
          </a:prstGeom>
          <a:ln w="28575">
            <a:solidFill>
              <a:srgbClr val="DA3B2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12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CB78A-7485-3820-F283-F3F3980B7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935D6-254C-2226-065A-AFA0CB05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152FF7-D878-D6AC-AA37-ABAD39818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i="1" dirty="0"/>
              <a:t>Pipeline </a:t>
            </a:r>
            <a:r>
              <a:rPr lang="es-ES" dirty="0"/>
              <a:t>y Algoritmos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E660EB-307B-4808-D046-4D9BB427B14C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10B454-99FA-B1FB-E174-7A957D3F92AD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C5C1C91-1AFE-CA09-DC26-CDC8E3F74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2" y="1938121"/>
            <a:ext cx="5951524" cy="23469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502785-3EA8-A2BF-0C8C-4F39101A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29" y="4590219"/>
            <a:ext cx="4122270" cy="206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F9DC922-BFC0-3B9A-13C8-38D6B5B1727F}"/>
              </a:ext>
            </a:extLst>
          </p:cNvPr>
          <p:cNvSpPr/>
          <p:nvPr/>
        </p:nvSpPr>
        <p:spPr>
          <a:xfrm>
            <a:off x="1047750" y="2533650"/>
            <a:ext cx="231079" cy="907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AECC7BE-70B0-AACB-BE32-9372928419C8}"/>
              </a:ext>
            </a:extLst>
          </p:cNvPr>
          <p:cNvCxnSpPr>
            <a:cxnSpLocks/>
          </p:cNvCxnSpPr>
          <p:nvPr/>
        </p:nvCxnSpPr>
        <p:spPr>
          <a:xfrm>
            <a:off x="1047750" y="3441217"/>
            <a:ext cx="650875" cy="291672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4471211-CD75-07F5-D3A2-5F02E8AA5EE9}"/>
              </a:ext>
            </a:extLst>
          </p:cNvPr>
          <p:cNvCxnSpPr>
            <a:cxnSpLocks/>
          </p:cNvCxnSpPr>
          <p:nvPr/>
        </p:nvCxnSpPr>
        <p:spPr>
          <a:xfrm>
            <a:off x="1278829" y="2533650"/>
            <a:ext cx="4067871" cy="21018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5142B72-03E2-C2D6-0A53-4E3E07ED6712}"/>
              </a:ext>
            </a:extLst>
          </p:cNvPr>
          <p:cNvGrpSpPr/>
          <p:nvPr/>
        </p:nvGrpSpPr>
        <p:grpSpPr>
          <a:xfrm>
            <a:off x="6788624" y="1957541"/>
            <a:ext cx="6740684" cy="4040034"/>
            <a:chOff x="6788624" y="1957541"/>
            <a:chExt cx="6740684" cy="4040034"/>
          </a:xfrm>
        </p:grpSpPr>
        <p:pic>
          <p:nvPicPr>
            <p:cNvPr id="19" name="Imagen 18">
              <a:hlinkClick r:id="rId4"/>
              <a:extLst>
                <a:ext uri="{FF2B5EF4-FFF2-40B4-BE49-F238E27FC236}">
                  <a16:creationId xmlns:a16="http://schemas.microsoft.com/office/drawing/2014/main" id="{FD439D65-BD5B-2319-3043-F0E579A35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13" r="7068"/>
            <a:stretch>
              <a:fillRect/>
            </a:stretch>
          </p:blipFill>
          <p:spPr>
            <a:xfrm>
              <a:off x="6788624" y="1957541"/>
              <a:ext cx="6450467" cy="4040034"/>
            </a:xfrm>
            <a:prstGeom prst="rect">
              <a:avLst/>
            </a:prstGeom>
          </p:spPr>
        </p:pic>
        <p:pic>
          <p:nvPicPr>
            <p:cNvPr id="20" name="Imagen 19">
              <a:hlinkClick r:id="rId4"/>
              <a:extLst>
                <a:ext uri="{FF2B5EF4-FFF2-40B4-BE49-F238E27FC236}">
                  <a16:creationId xmlns:a16="http://schemas.microsoft.com/office/drawing/2014/main" id="{925EC471-71F5-B75B-20EE-7DFA6E2A7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12223" t="49217" r="7819" b="7088"/>
            <a:stretch>
              <a:fillRect/>
            </a:stretch>
          </p:blipFill>
          <p:spPr>
            <a:xfrm>
              <a:off x="7153040" y="3940727"/>
              <a:ext cx="6009851" cy="1765300"/>
            </a:xfrm>
            <a:prstGeom prst="rect">
              <a:avLst/>
            </a:prstGeom>
          </p:spPr>
        </p:pic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E082CE51-0BAC-5ADB-EFF2-3650E5BF6AE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2956" y="4754563"/>
              <a:ext cx="2209935" cy="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2B7B11EB-6FC9-E2B0-08BC-DF25188D519D}"/>
                </a:ext>
              </a:extLst>
            </p:cNvPr>
            <p:cNvCxnSpPr>
              <a:cxnSpLocks/>
            </p:cNvCxnSpPr>
            <p:nvPr/>
          </p:nvCxnSpPr>
          <p:spPr>
            <a:xfrm>
              <a:off x="7153040" y="4752976"/>
              <a:ext cx="2196341" cy="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7B5F1D37-874F-B0C8-6116-3028FE5D70A0}"/>
                </a:ext>
              </a:extLst>
            </p:cNvPr>
            <p:cNvCxnSpPr>
              <a:cxnSpLocks/>
            </p:cNvCxnSpPr>
            <p:nvPr/>
          </p:nvCxnSpPr>
          <p:spPr>
            <a:xfrm>
              <a:off x="9339162" y="5178426"/>
              <a:ext cx="1630463" cy="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7553185A-A7CC-91EE-3011-8BD2F633BA8C}"/>
                </a:ext>
              </a:extLst>
            </p:cNvPr>
            <p:cNvCxnSpPr>
              <a:cxnSpLocks/>
            </p:cNvCxnSpPr>
            <p:nvPr/>
          </p:nvCxnSpPr>
          <p:spPr>
            <a:xfrm>
              <a:off x="10952956" y="4752976"/>
              <a:ext cx="0" cy="42545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CE88498D-A444-E6C1-4411-513E4A90E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381" y="4752976"/>
              <a:ext cx="0" cy="42545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8E55D2E-F69E-1482-3252-384F18AA74F0}"/>
                </a:ext>
              </a:extLst>
            </p:cNvPr>
            <p:cNvSpPr/>
            <p:nvPr/>
          </p:nvSpPr>
          <p:spPr>
            <a:xfrm>
              <a:off x="6862823" y="3779838"/>
              <a:ext cx="2776774" cy="1960176"/>
            </a:xfrm>
            <a:prstGeom prst="rect">
              <a:avLst/>
            </a:prstGeom>
            <a:solidFill>
              <a:srgbClr val="FF00FF">
                <a:alpha val="24000"/>
              </a:srgbClr>
            </a:soli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D6EEEA5-14A5-12FA-196B-D6FE27F93F96}"/>
                </a:ext>
              </a:extLst>
            </p:cNvPr>
            <p:cNvSpPr/>
            <p:nvPr/>
          </p:nvSpPr>
          <p:spPr>
            <a:xfrm>
              <a:off x="10752534" y="3803002"/>
              <a:ext cx="2776774" cy="1960176"/>
            </a:xfrm>
            <a:prstGeom prst="rect">
              <a:avLst/>
            </a:prstGeom>
            <a:solidFill>
              <a:srgbClr val="FF00FF">
                <a:alpha val="24000"/>
              </a:srgbClr>
            </a:soli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7708590-3BE9-194B-87F0-14DABA304C42}"/>
                </a:ext>
              </a:extLst>
            </p:cNvPr>
            <p:cNvSpPr/>
            <p:nvPr/>
          </p:nvSpPr>
          <p:spPr>
            <a:xfrm>
              <a:off x="9056222" y="4413581"/>
              <a:ext cx="2196341" cy="1487322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B14A5C8-92A4-42E8-C9CB-80A1474055B1}"/>
              </a:ext>
            </a:extLst>
          </p:cNvPr>
          <p:cNvCxnSpPr>
            <a:cxnSpLocks/>
          </p:cNvCxnSpPr>
          <p:nvPr/>
        </p:nvCxnSpPr>
        <p:spPr>
          <a:xfrm flipV="1">
            <a:off x="9245774" y="4035609"/>
            <a:ext cx="1011317" cy="2264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6F2DC38-8282-024B-2C3A-1E541522C0C3}"/>
              </a:ext>
            </a:extLst>
          </p:cNvPr>
          <p:cNvCxnSpPr>
            <a:cxnSpLocks/>
          </p:cNvCxnSpPr>
          <p:nvPr/>
        </p:nvCxnSpPr>
        <p:spPr>
          <a:xfrm>
            <a:off x="10855177" y="4093844"/>
            <a:ext cx="194731" cy="17097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8199CCDF-CADC-7017-44C6-B47BB4643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9919" y="4443386"/>
            <a:ext cx="403228" cy="20744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3F78D60-0A36-12B4-C5A0-46CD5A6FA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3291" y="3961495"/>
            <a:ext cx="445686" cy="1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01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EDAFB-E124-8694-DEC0-0774CA691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5B26C-5A5A-9B66-8B7C-DFFC8A57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0963F3-B12E-3062-AB6F-3A2740423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i="1" dirty="0"/>
              <a:t>Pipeline </a:t>
            </a:r>
            <a:r>
              <a:rPr lang="es-ES" dirty="0"/>
              <a:t>y Algoritmos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556297B-904D-E828-D8F0-2F7ED892E846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4FA55F-6A28-A4CE-9CC1-1B74499FB8A6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9E74168-ECD7-5C8B-E144-C22188BB5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2" y="1938121"/>
            <a:ext cx="5951524" cy="23469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9E67D81-3295-EA15-DB77-88316AA63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29" y="4590219"/>
            <a:ext cx="4122270" cy="206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4B06C6F-9DE8-6C0F-255A-EB17DA76F398}"/>
              </a:ext>
            </a:extLst>
          </p:cNvPr>
          <p:cNvSpPr/>
          <p:nvPr/>
        </p:nvSpPr>
        <p:spPr>
          <a:xfrm>
            <a:off x="1047750" y="2533650"/>
            <a:ext cx="231079" cy="907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1554392-9FAF-4D8E-277D-2CA651C74A0C}"/>
              </a:ext>
            </a:extLst>
          </p:cNvPr>
          <p:cNvCxnSpPr>
            <a:cxnSpLocks/>
          </p:cNvCxnSpPr>
          <p:nvPr/>
        </p:nvCxnSpPr>
        <p:spPr>
          <a:xfrm>
            <a:off x="1047750" y="3441217"/>
            <a:ext cx="650875" cy="291672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C6BC039-9AD7-0A43-896A-417734496AD6}"/>
              </a:ext>
            </a:extLst>
          </p:cNvPr>
          <p:cNvCxnSpPr>
            <a:cxnSpLocks/>
          </p:cNvCxnSpPr>
          <p:nvPr/>
        </p:nvCxnSpPr>
        <p:spPr>
          <a:xfrm>
            <a:off x="1278829" y="2533650"/>
            <a:ext cx="4067871" cy="21018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0E4BEE9-FC17-3FF1-78A8-C45753356157}"/>
              </a:ext>
            </a:extLst>
          </p:cNvPr>
          <p:cNvGrpSpPr/>
          <p:nvPr/>
        </p:nvGrpSpPr>
        <p:grpSpPr>
          <a:xfrm>
            <a:off x="6788624" y="1957541"/>
            <a:ext cx="6740684" cy="4040034"/>
            <a:chOff x="6788624" y="1957541"/>
            <a:chExt cx="6740684" cy="4040034"/>
          </a:xfrm>
        </p:grpSpPr>
        <p:pic>
          <p:nvPicPr>
            <p:cNvPr id="19" name="Imagen 18">
              <a:hlinkClick r:id="rId4"/>
              <a:extLst>
                <a:ext uri="{FF2B5EF4-FFF2-40B4-BE49-F238E27FC236}">
                  <a16:creationId xmlns:a16="http://schemas.microsoft.com/office/drawing/2014/main" id="{355A49B2-8E93-DF91-6305-2354D3D23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13" r="7068"/>
            <a:stretch>
              <a:fillRect/>
            </a:stretch>
          </p:blipFill>
          <p:spPr>
            <a:xfrm>
              <a:off x="6788624" y="1957541"/>
              <a:ext cx="6450467" cy="4040034"/>
            </a:xfrm>
            <a:prstGeom prst="rect">
              <a:avLst/>
            </a:prstGeom>
          </p:spPr>
        </p:pic>
        <p:pic>
          <p:nvPicPr>
            <p:cNvPr id="20" name="Imagen 19">
              <a:hlinkClick r:id="rId4"/>
              <a:extLst>
                <a:ext uri="{FF2B5EF4-FFF2-40B4-BE49-F238E27FC236}">
                  <a16:creationId xmlns:a16="http://schemas.microsoft.com/office/drawing/2014/main" id="{38A447AD-7EAE-3C0A-4270-A860BC5EB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12223" t="49217" r="7819" b="7088"/>
            <a:stretch>
              <a:fillRect/>
            </a:stretch>
          </p:blipFill>
          <p:spPr>
            <a:xfrm>
              <a:off x="7153040" y="3940727"/>
              <a:ext cx="6009851" cy="1765300"/>
            </a:xfrm>
            <a:prstGeom prst="rect">
              <a:avLst/>
            </a:prstGeom>
          </p:spPr>
        </p:pic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3BA7C305-FC1D-ABBD-CB7A-A8EA5250CA6F}"/>
                </a:ext>
              </a:extLst>
            </p:cNvPr>
            <p:cNvCxnSpPr>
              <a:cxnSpLocks/>
            </p:cNvCxnSpPr>
            <p:nvPr/>
          </p:nvCxnSpPr>
          <p:spPr>
            <a:xfrm>
              <a:off x="10952956" y="4754563"/>
              <a:ext cx="2209935" cy="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287A029-A992-5D98-4143-7C32B1E310F9}"/>
                </a:ext>
              </a:extLst>
            </p:cNvPr>
            <p:cNvCxnSpPr>
              <a:cxnSpLocks/>
            </p:cNvCxnSpPr>
            <p:nvPr/>
          </p:nvCxnSpPr>
          <p:spPr>
            <a:xfrm>
              <a:off x="7153040" y="4752976"/>
              <a:ext cx="2196341" cy="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1BDC9D19-22B2-6D43-0CAD-7B2984522A3A}"/>
                </a:ext>
              </a:extLst>
            </p:cNvPr>
            <p:cNvCxnSpPr>
              <a:cxnSpLocks/>
            </p:cNvCxnSpPr>
            <p:nvPr/>
          </p:nvCxnSpPr>
          <p:spPr>
            <a:xfrm>
              <a:off x="9339162" y="5178426"/>
              <a:ext cx="1630463" cy="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687872C0-8AFB-1AD4-3B97-49071E5179A8}"/>
                </a:ext>
              </a:extLst>
            </p:cNvPr>
            <p:cNvCxnSpPr>
              <a:cxnSpLocks/>
            </p:cNvCxnSpPr>
            <p:nvPr/>
          </p:nvCxnSpPr>
          <p:spPr>
            <a:xfrm>
              <a:off x="10952956" y="4752976"/>
              <a:ext cx="0" cy="42545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05BF998A-92D3-539C-3435-9C2E073CA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381" y="4752976"/>
              <a:ext cx="0" cy="42545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B201B3E7-2D2D-41D1-B2F1-78D7C97C56A4}"/>
                </a:ext>
              </a:extLst>
            </p:cNvPr>
            <p:cNvSpPr/>
            <p:nvPr/>
          </p:nvSpPr>
          <p:spPr>
            <a:xfrm>
              <a:off x="6862823" y="3779838"/>
              <a:ext cx="2776774" cy="1960176"/>
            </a:xfrm>
            <a:prstGeom prst="rect">
              <a:avLst/>
            </a:prstGeom>
            <a:solidFill>
              <a:srgbClr val="FF00FF">
                <a:alpha val="24000"/>
              </a:srgbClr>
            </a:soli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3F0239B-9A21-BBA7-7D59-1A77862543A2}"/>
                </a:ext>
              </a:extLst>
            </p:cNvPr>
            <p:cNvSpPr/>
            <p:nvPr/>
          </p:nvSpPr>
          <p:spPr>
            <a:xfrm>
              <a:off x="10752534" y="3803002"/>
              <a:ext cx="2776774" cy="1960176"/>
            </a:xfrm>
            <a:prstGeom prst="rect">
              <a:avLst/>
            </a:prstGeom>
            <a:solidFill>
              <a:srgbClr val="FF00FF">
                <a:alpha val="24000"/>
              </a:srgbClr>
            </a:soli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C8A0373-6B09-75E7-1A59-BCEE9C27A999}"/>
                </a:ext>
              </a:extLst>
            </p:cNvPr>
            <p:cNvSpPr/>
            <p:nvPr/>
          </p:nvSpPr>
          <p:spPr>
            <a:xfrm>
              <a:off x="9056222" y="4413581"/>
              <a:ext cx="2196341" cy="1487322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CCB286D-A6D8-3925-EB53-F05968AB3F72}"/>
              </a:ext>
            </a:extLst>
          </p:cNvPr>
          <p:cNvCxnSpPr>
            <a:cxnSpLocks/>
          </p:cNvCxnSpPr>
          <p:nvPr/>
        </p:nvCxnSpPr>
        <p:spPr>
          <a:xfrm flipV="1">
            <a:off x="9245774" y="4035609"/>
            <a:ext cx="1011317" cy="2264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AA8C52A-03C9-C128-38EF-166F88B0ACC4}"/>
              </a:ext>
            </a:extLst>
          </p:cNvPr>
          <p:cNvCxnSpPr>
            <a:cxnSpLocks/>
          </p:cNvCxnSpPr>
          <p:nvPr/>
        </p:nvCxnSpPr>
        <p:spPr>
          <a:xfrm>
            <a:off x="10855177" y="4093844"/>
            <a:ext cx="194731" cy="17097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23FD245B-4D74-50A8-B7F3-5CD2B26E84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9919" y="4443386"/>
            <a:ext cx="403228" cy="20744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AB310A7A-56A8-4003-8F63-9DDCE5830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3291" y="3961495"/>
            <a:ext cx="445686" cy="1709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D0063F2-1FC8-9F9C-6C5D-BD8513DA4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2063" y="569585"/>
            <a:ext cx="5178940" cy="90368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962D68B-36EC-E598-BE4E-93CEB5B115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9421" y="7342973"/>
            <a:ext cx="226257" cy="155147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847057AC-2AF2-B1DE-7192-DB80D91659AB}"/>
              </a:ext>
            </a:extLst>
          </p:cNvPr>
          <p:cNvSpPr txBox="1"/>
          <p:nvPr/>
        </p:nvSpPr>
        <p:spPr>
          <a:xfrm>
            <a:off x="5176924" y="7256216"/>
            <a:ext cx="7600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+mj-lt"/>
              </a:rPr>
              <a:t>: suma de pesos        : promedio ponderado de los flujos   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B287380-C7FC-F77A-F109-812ACD6340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7003" y="7342973"/>
            <a:ext cx="142944" cy="155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B52BDE0-07E2-A2B7-318D-9849E930570B}"/>
                  </a:ext>
                </a:extLst>
              </p:cNvPr>
              <p:cNvSpPr txBox="1"/>
              <p:nvPr/>
            </p:nvSpPr>
            <p:spPr>
              <a:xfrm>
                <a:off x="1131320" y="7256216"/>
                <a:ext cx="82180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400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s-ES" sz="1400" dirty="0">
                    <a:latin typeface="+mj-lt"/>
                  </a:rPr>
                  <a:t>: profundidad del tránsito     *:valor óptimo </a:t>
                </a:r>
                <a:endParaRPr lang="es-ES" sz="140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B52BDE0-07E2-A2B7-318D-9849E9305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20" y="7256216"/>
                <a:ext cx="8218061" cy="307777"/>
              </a:xfrm>
              <a:prstGeom prst="rect">
                <a:avLst/>
              </a:prstGeom>
              <a:blipFill>
                <a:blip r:embed="rId1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ángulo 47">
            <a:hlinkClick r:id="rId4"/>
            <a:extLst>
              <a:ext uri="{FF2B5EF4-FFF2-40B4-BE49-F238E27FC236}">
                <a16:creationId xmlns:a16="http://schemas.microsoft.com/office/drawing/2014/main" id="{CE029515-F290-F8DA-ADAA-6A4BE367100D}"/>
              </a:ext>
            </a:extLst>
          </p:cNvPr>
          <p:cNvSpPr/>
          <p:nvPr/>
        </p:nvSpPr>
        <p:spPr>
          <a:xfrm>
            <a:off x="6719887" y="1672936"/>
            <a:ext cx="6519204" cy="4685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3859E97C-E6C5-31A8-2F1F-BA4FDF32AD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68704" y="6124190"/>
            <a:ext cx="2776774" cy="45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09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159D0-F60A-A4DB-FDBC-C005FB638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29AED1-3E0D-CD4D-822C-F848B1E3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036B79-CFB0-0C62-A3D5-5472403C3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i="1" dirty="0"/>
              <a:t>Pipeline </a:t>
            </a:r>
            <a:r>
              <a:rPr lang="es-ES" dirty="0"/>
              <a:t>y Algoritmos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D20972-A70F-FF8C-16BA-69D130AE0C14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C4B7F0-A1FB-5D22-6375-D5823CEEEE16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ECB8CE-C5B1-B765-708C-8D5D25920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2" y="1938121"/>
            <a:ext cx="5951524" cy="23469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1CDE4D-731A-ADD9-863D-561F99A94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29" y="4590219"/>
            <a:ext cx="4122270" cy="206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EF41FFD-C79E-F379-6B47-F26605E8C1F6}"/>
              </a:ext>
            </a:extLst>
          </p:cNvPr>
          <p:cNvSpPr/>
          <p:nvPr/>
        </p:nvSpPr>
        <p:spPr>
          <a:xfrm>
            <a:off x="1047750" y="2533650"/>
            <a:ext cx="231079" cy="907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AA8D5BC-BC66-423D-C327-BFF56E41028D}"/>
              </a:ext>
            </a:extLst>
          </p:cNvPr>
          <p:cNvCxnSpPr>
            <a:cxnSpLocks/>
          </p:cNvCxnSpPr>
          <p:nvPr/>
        </p:nvCxnSpPr>
        <p:spPr>
          <a:xfrm>
            <a:off x="1047750" y="3441217"/>
            <a:ext cx="650875" cy="291672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4C32301-0D69-86E9-B3B7-89012C9ED49C}"/>
              </a:ext>
            </a:extLst>
          </p:cNvPr>
          <p:cNvCxnSpPr>
            <a:cxnSpLocks/>
          </p:cNvCxnSpPr>
          <p:nvPr/>
        </p:nvCxnSpPr>
        <p:spPr>
          <a:xfrm>
            <a:off x="1278829" y="2533650"/>
            <a:ext cx="4067871" cy="21018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CFD4B3C-BDB4-3D2B-B748-6C74C1566211}"/>
              </a:ext>
            </a:extLst>
          </p:cNvPr>
          <p:cNvGrpSpPr/>
          <p:nvPr/>
        </p:nvGrpSpPr>
        <p:grpSpPr>
          <a:xfrm>
            <a:off x="6788624" y="1957541"/>
            <a:ext cx="6740684" cy="4040034"/>
            <a:chOff x="6788624" y="1957541"/>
            <a:chExt cx="6740684" cy="4040034"/>
          </a:xfrm>
        </p:grpSpPr>
        <p:pic>
          <p:nvPicPr>
            <p:cNvPr id="19" name="Imagen 18">
              <a:hlinkClick r:id="rId4"/>
              <a:extLst>
                <a:ext uri="{FF2B5EF4-FFF2-40B4-BE49-F238E27FC236}">
                  <a16:creationId xmlns:a16="http://schemas.microsoft.com/office/drawing/2014/main" id="{543940D1-1E9E-AB05-A93F-0475528CE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13" r="7068"/>
            <a:stretch>
              <a:fillRect/>
            </a:stretch>
          </p:blipFill>
          <p:spPr>
            <a:xfrm>
              <a:off x="6788624" y="1957541"/>
              <a:ext cx="6450467" cy="4040034"/>
            </a:xfrm>
            <a:prstGeom prst="rect">
              <a:avLst/>
            </a:prstGeom>
          </p:spPr>
        </p:pic>
        <p:pic>
          <p:nvPicPr>
            <p:cNvPr id="20" name="Imagen 19">
              <a:hlinkClick r:id="rId4"/>
              <a:extLst>
                <a:ext uri="{FF2B5EF4-FFF2-40B4-BE49-F238E27FC236}">
                  <a16:creationId xmlns:a16="http://schemas.microsoft.com/office/drawing/2014/main" id="{2EDF0F02-5200-2392-9D0B-32300CC6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9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12223" t="49217" r="7819" b="7088"/>
            <a:stretch>
              <a:fillRect/>
            </a:stretch>
          </p:blipFill>
          <p:spPr>
            <a:xfrm>
              <a:off x="7153040" y="3940727"/>
              <a:ext cx="6009851" cy="1765300"/>
            </a:xfrm>
            <a:prstGeom prst="rect">
              <a:avLst/>
            </a:prstGeom>
          </p:spPr>
        </p:pic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BFA96D2F-D438-9EFD-019F-8F156BBC6A92}"/>
                </a:ext>
              </a:extLst>
            </p:cNvPr>
            <p:cNvCxnSpPr>
              <a:cxnSpLocks/>
            </p:cNvCxnSpPr>
            <p:nvPr/>
          </p:nvCxnSpPr>
          <p:spPr>
            <a:xfrm>
              <a:off x="10952956" y="4754563"/>
              <a:ext cx="2209935" cy="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BDEBC140-39C1-4BDA-727F-E40C546787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3040" y="4752976"/>
              <a:ext cx="2196341" cy="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B87A9E21-193C-3F9D-209D-EA03CD311FC3}"/>
                </a:ext>
              </a:extLst>
            </p:cNvPr>
            <p:cNvCxnSpPr>
              <a:cxnSpLocks/>
            </p:cNvCxnSpPr>
            <p:nvPr/>
          </p:nvCxnSpPr>
          <p:spPr>
            <a:xfrm>
              <a:off x="9339162" y="5178426"/>
              <a:ext cx="1630463" cy="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DF54F277-1199-EC0D-F717-5C07AFDDD274}"/>
                </a:ext>
              </a:extLst>
            </p:cNvPr>
            <p:cNvCxnSpPr>
              <a:cxnSpLocks/>
            </p:cNvCxnSpPr>
            <p:nvPr/>
          </p:nvCxnSpPr>
          <p:spPr>
            <a:xfrm>
              <a:off x="10952956" y="4752976"/>
              <a:ext cx="0" cy="42545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5322BD01-8371-B90E-E366-8C9BEC2CE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381" y="4752976"/>
              <a:ext cx="0" cy="425450"/>
            </a:xfrm>
            <a:prstGeom prst="line">
              <a:avLst/>
            </a:prstGeom>
            <a:ln w="28575">
              <a:solidFill>
                <a:srgbClr val="DA3B2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A6F4CA1-B3F1-8AF3-6218-64352B90791E}"/>
                </a:ext>
              </a:extLst>
            </p:cNvPr>
            <p:cNvSpPr/>
            <p:nvPr/>
          </p:nvSpPr>
          <p:spPr>
            <a:xfrm>
              <a:off x="6862823" y="3779838"/>
              <a:ext cx="2776774" cy="1960176"/>
            </a:xfrm>
            <a:prstGeom prst="rect">
              <a:avLst/>
            </a:prstGeom>
            <a:solidFill>
              <a:srgbClr val="FF00FF">
                <a:alpha val="24000"/>
              </a:srgbClr>
            </a:soli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2D0A8BE-633F-C436-F2B1-D917DA067563}"/>
                </a:ext>
              </a:extLst>
            </p:cNvPr>
            <p:cNvSpPr/>
            <p:nvPr/>
          </p:nvSpPr>
          <p:spPr>
            <a:xfrm>
              <a:off x="10752534" y="3803002"/>
              <a:ext cx="2776774" cy="1960176"/>
            </a:xfrm>
            <a:prstGeom prst="rect">
              <a:avLst/>
            </a:prstGeom>
            <a:solidFill>
              <a:srgbClr val="FF00FF">
                <a:alpha val="24000"/>
              </a:srgbClr>
            </a:soli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94F3DDD-CFE1-37EF-E8EE-734FD34DBA8B}"/>
                </a:ext>
              </a:extLst>
            </p:cNvPr>
            <p:cNvSpPr/>
            <p:nvPr/>
          </p:nvSpPr>
          <p:spPr>
            <a:xfrm>
              <a:off x="9056222" y="4413581"/>
              <a:ext cx="2196341" cy="1487322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67C0A3-C4E9-0089-E386-3E8AC5DA9E2C}"/>
              </a:ext>
            </a:extLst>
          </p:cNvPr>
          <p:cNvCxnSpPr>
            <a:cxnSpLocks/>
          </p:cNvCxnSpPr>
          <p:nvPr/>
        </p:nvCxnSpPr>
        <p:spPr>
          <a:xfrm flipV="1">
            <a:off x="9245774" y="4035609"/>
            <a:ext cx="1011317" cy="2264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6446E05-E288-09A3-F3B4-D627A7C60428}"/>
              </a:ext>
            </a:extLst>
          </p:cNvPr>
          <p:cNvCxnSpPr>
            <a:cxnSpLocks/>
          </p:cNvCxnSpPr>
          <p:nvPr/>
        </p:nvCxnSpPr>
        <p:spPr>
          <a:xfrm>
            <a:off x="10855177" y="4093844"/>
            <a:ext cx="194731" cy="17097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72D09801-F11E-A755-B717-B105E4C8F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9919" y="4443386"/>
            <a:ext cx="403228" cy="20744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9471A929-D955-E4A8-6C04-F1202637C1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3291" y="3961495"/>
            <a:ext cx="445686" cy="1709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7E33195-D634-132E-94E1-0AEA45EB7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2063" y="569585"/>
            <a:ext cx="5178940" cy="90368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40C4F8B-F233-8DA5-7EB8-9AA75EB45E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9421" y="7342973"/>
            <a:ext cx="226257" cy="155147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AE92980-9118-B66D-D1F6-D1CE2406E830}"/>
              </a:ext>
            </a:extLst>
          </p:cNvPr>
          <p:cNvSpPr txBox="1"/>
          <p:nvPr/>
        </p:nvSpPr>
        <p:spPr>
          <a:xfrm>
            <a:off x="5176924" y="7256216"/>
            <a:ext cx="7600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+mj-lt"/>
              </a:rPr>
              <a:t>: suma de pesos        : promedio ponderado de los flujos   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5B130EBC-1BE6-0225-C09D-65C82A0CEC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7003" y="7342973"/>
            <a:ext cx="142944" cy="155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DF6801C6-7B60-3F7C-4E71-38929AD68317}"/>
                  </a:ext>
                </a:extLst>
              </p:cNvPr>
              <p:cNvSpPr txBox="1"/>
              <p:nvPr/>
            </p:nvSpPr>
            <p:spPr>
              <a:xfrm>
                <a:off x="1131320" y="7256216"/>
                <a:ext cx="82180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400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s-ES" sz="1400" dirty="0">
                    <a:latin typeface="+mj-lt"/>
                  </a:rPr>
                  <a:t>: profundidad del tránsito     *:valor óptimo </a:t>
                </a:r>
                <a:endParaRPr lang="es-ES" sz="1400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DF6801C6-7B60-3F7C-4E71-38929AD68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20" y="7256216"/>
                <a:ext cx="8218061" cy="307777"/>
              </a:xfrm>
              <a:prstGeom prst="rect">
                <a:avLst/>
              </a:prstGeom>
              <a:blipFill>
                <a:blip r:embed="rId1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ángulo 47">
            <a:hlinkClick r:id="rId4"/>
            <a:extLst>
              <a:ext uri="{FF2B5EF4-FFF2-40B4-BE49-F238E27FC236}">
                <a16:creationId xmlns:a16="http://schemas.microsoft.com/office/drawing/2014/main" id="{D7239B4F-44AF-105A-79E0-C44F4BD2E923}"/>
              </a:ext>
            </a:extLst>
          </p:cNvPr>
          <p:cNvSpPr/>
          <p:nvPr/>
        </p:nvSpPr>
        <p:spPr>
          <a:xfrm>
            <a:off x="6719887" y="1672936"/>
            <a:ext cx="6519204" cy="4685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AB9B40B6-C694-CC24-7FF1-73FE438820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68704" y="6124190"/>
            <a:ext cx="2776774" cy="451237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9E9DE1B-B91E-78DB-AC78-D813B39AA1EB}"/>
              </a:ext>
            </a:extLst>
          </p:cNvPr>
          <p:cNvCxnSpPr>
            <a:cxnSpLocks/>
          </p:cNvCxnSpPr>
          <p:nvPr/>
        </p:nvCxnSpPr>
        <p:spPr>
          <a:xfrm>
            <a:off x="6483927" y="1562100"/>
            <a:ext cx="2057400" cy="1077191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BE97BA1-25AD-0532-F593-8DD87D63CBB8}"/>
              </a:ext>
            </a:extLst>
          </p:cNvPr>
          <p:cNvSpPr txBox="1"/>
          <p:nvPr/>
        </p:nvSpPr>
        <p:spPr>
          <a:xfrm>
            <a:off x="2769320" y="1340690"/>
            <a:ext cx="371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MÚLTIPLOS Y SUBMÚLTIPLOS</a:t>
            </a:r>
          </a:p>
        </p:txBody>
      </p:sp>
      <p:sp>
        <p:nvSpPr>
          <p:cNvPr id="26" name="Rectángulo 25">
            <a:hlinkClick r:id="rId15"/>
            <a:extLst>
              <a:ext uri="{FF2B5EF4-FFF2-40B4-BE49-F238E27FC236}">
                <a16:creationId xmlns:a16="http://schemas.microsoft.com/office/drawing/2014/main" id="{C61A1A40-A7FD-623F-8925-DFE08FF6BCC6}"/>
              </a:ext>
            </a:extLst>
          </p:cNvPr>
          <p:cNvSpPr/>
          <p:nvPr/>
        </p:nvSpPr>
        <p:spPr>
          <a:xfrm>
            <a:off x="-2241755" y="-1150374"/>
            <a:ext cx="19497368" cy="102058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483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0892-BABC-25F8-3DB7-C6FF16558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390A6-7031-135E-DF19-34548BD8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Derivación Parámetros físicos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737BE3-0EDF-2BD1-7CA1-E7560F458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i="1" dirty="0"/>
              <a:t>Pipeline </a:t>
            </a:r>
            <a:r>
              <a:rPr lang="es-ES" dirty="0"/>
              <a:t>y Algoritmos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985DA2-7812-F6A5-E932-CB4A917331E9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06398F1-FCE9-87FD-BC11-F50329AD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184" y="1951786"/>
            <a:ext cx="7924581" cy="157685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1A05DD0-E7B4-1CDC-E33A-6DEF7CE634C9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4D81D18-4B84-F529-19C6-D53FF6908FE4}"/>
                  </a:ext>
                </a:extLst>
              </p:cNvPr>
              <p:cNvSpPr txBox="1"/>
              <p:nvPr/>
            </p:nvSpPr>
            <p:spPr>
              <a:xfrm>
                <a:off x="364202" y="7251898"/>
                <a:ext cx="121276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400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s-ES" sz="1400" dirty="0">
                    <a:latin typeface="+mj-lt"/>
                  </a:rPr>
                  <a:t>: profundidad del tránsito     </a:t>
                </a:r>
                <a:r>
                  <a:rPr lang="es-ES" sz="1400" i="1" dirty="0">
                    <a:latin typeface="+mj-lt"/>
                  </a:rPr>
                  <a:t>R</a:t>
                </a:r>
                <a:r>
                  <a:rPr lang="es-ES" sz="1400" dirty="0">
                    <a:latin typeface="+mj-lt"/>
                  </a:rPr>
                  <a:t>: radio     </a:t>
                </a:r>
                <a:r>
                  <a:rPr lang="es-ES" sz="1400" i="1" dirty="0">
                    <a:latin typeface="+mj-lt"/>
                  </a:rPr>
                  <a:t>p</a:t>
                </a:r>
                <a:r>
                  <a:rPr lang="es-ES" sz="1400" dirty="0">
                    <a:latin typeface="+mj-lt"/>
                  </a:rPr>
                  <a:t>: planetario     </a:t>
                </a:r>
                <a14:m>
                  <m:oMath xmlns:m="http://schemas.openxmlformats.org/officeDocument/2006/math">
                    <m:r>
                      <a:rPr lang="es-ES" sz="1400" b="0" i="1" smtClean="0">
                        <a:latin typeface="Cambria Math" panose="02040503050406030204" pitchFamily="18" charset="0"/>
                      </a:rPr>
                      <m:t>⋆:</m:t>
                    </m:r>
                    <m:r>
                      <a:rPr lang="es-E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s-ES" sz="1400" dirty="0">
                    <a:latin typeface="+mj-lt"/>
                  </a:rPr>
                  <a:t>stelar     </a:t>
                </a:r>
                <a:r>
                  <a:rPr lang="es-ES" sz="1400" i="1" dirty="0">
                    <a:latin typeface="+mj-lt"/>
                  </a:rPr>
                  <a:t>T</a:t>
                </a:r>
                <a:r>
                  <a:rPr lang="es-ES" sz="1400" dirty="0">
                    <a:latin typeface="+mj-lt"/>
                  </a:rPr>
                  <a:t>: periodo     a: semieje mayor     </a:t>
                </a:r>
                <a:r>
                  <a:rPr lang="es-ES" sz="1400" i="1" dirty="0">
                    <a:latin typeface="+mj-lt"/>
                  </a:rPr>
                  <a:t>M</a:t>
                </a:r>
                <a:r>
                  <a:rPr lang="es-ES" sz="1400" dirty="0">
                    <a:latin typeface="+mj-lt"/>
                  </a:rPr>
                  <a:t>: masa</a:t>
                </a: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4D81D18-4B84-F529-19C6-D53FF6908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02" y="7251898"/>
                <a:ext cx="12127623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198B5F9C-F633-4A04-73AD-B41C61D3A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585" y="4206730"/>
            <a:ext cx="10298605" cy="16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E33E2-E568-5C06-C6B7-34E81109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433C67-36B7-B149-FE3B-A9E858327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10158C2C-2539-209A-2B5A-7E99ED7E1DF2}"/>
              </a:ext>
            </a:extLst>
          </p:cNvPr>
          <p:cNvSpPr txBox="1">
            <a:spLocks/>
          </p:cNvSpPr>
          <p:nvPr/>
        </p:nvSpPr>
        <p:spPr>
          <a:xfrm>
            <a:off x="1131320" y="1439675"/>
            <a:ext cx="5588568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08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1pPr>
            <a:lvl2pPr marL="503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2pPr>
            <a:lvl3pPr marL="1007829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3pPr>
            <a:lvl4pPr marL="151174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4pPr>
            <a:lvl5pPr marL="2015658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Leelawadee" panose="020B0502040204020203" pitchFamily="34" charset="-34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DATOS PROPIOS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/>
              <a:t> Objetivos e Introducción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/>
              <a:t> Reducción de Datos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/>
              <a:t> Análisis y Resultados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endParaRPr lang="es-ES" dirty="0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D9522E79-B4A6-F421-C40B-C6D368811416}"/>
              </a:ext>
            </a:extLst>
          </p:cNvPr>
          <p:cNvSpPr txBox="1">
            <a:spLocks/>
          </p:cNvSpPr>
          <p:nvPr/>
        </p:nvSpPr>
        <p:spPr>
          <a:xfrm>
            <a:off x="7319005" y="1439675"/>
            <a:ext cx="5588568" cy="522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08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1pPr>
            <a:lvl2pPr marL="503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2pPr>
            <a:lvl3pPr marL="1007829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3pPr>
            <a:lvl4pPr marL="151174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4pPr>
            <a:lvl5pPr marL="2015658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Leelawadee" panose="020B0502040204020203" pitchFamily="34" charset="-34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DATOS DE ARCHIVO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/>
              <a:t>Objetivos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/>
              <a:t>Misión TESS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/>
              <a:t> </a:t>
            </a:r>
            <a:r>
              <a:rPr lang="es-ES" i="1" dirty="0"/>
              <a:t>Pipeline </a:t>
            </a:r>
            <a:r>
              <a:rPr lang="es-ES" dirty="0"/>
              <a:t>y Algoritmos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/>
              <a:t> Resultados TOI-4010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/>
              <a:t> Análisis Poblacional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dirty="0"/>
              <a:t> Conclusiones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991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6A393-BEBF-EB6D-70D4-6FD7AC83F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66CF3-55BA-5E35-99B6-B96EDC30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 TOI-4010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E47D1-1DD4-BF5B-592B-22EC633443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8D00E5C-3990-FE85-3EB4-C8E124991669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80A369D-1E71-AFA3-0781-64BE0B9E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5263"/>
            <a:ext cx="2317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1E873EDD-5B8D-EA0B-5EC0-3CBF671D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76" y="2601488"/>
            <a:ext cx="56197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57759469-BB35-F8DC-AD9E-A0FFF6B33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446" y="2601488"/>
            <a:ext cx="56197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B802A0B-8F06-A931-1BB7-9DBA18ED0309}"/>
              </a:ext>
            </a:extLst>
          </p:cNvPr>
          <p:cNvSpPr txBox="1"/>
          <p:nvPr/>
        </p:nvSpPr>
        <p:spPr>
          <a:xfrm>
            <a:off x="1670488" y="2098964"/>
            <a:ext cx="412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PERIODOGRAMA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CE622BC-B56B-2FF0-BBA6-4B3A36107E19}"/>
              </a:ext>
            </a:extLst>
          </p:cNvPr>
          <p:cNvSpPr txBox="1"/>
          <p:nvPr/>
        </p:nvSpPr>
        <p:spPr>
          <a:xfrm>
            <a:off x="7765501" y="2098964"/>
            <a:ext cx="412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TRÁNSITO FASEADO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777513-DF96-546C-3723-33E41DBF8147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3114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CE23C-8A6F-918B-8714-C2CAF04FD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18941-A43A-BBBB-4496-D6C53D15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 TOI-4010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21DB23-2CC7-AA8B-59C5-79EC5A2709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80C32F-FB7F-38FA-1ED6-1488533FCF9B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24EBD4B-2D32-5E34-882C-72A5D4DFF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5263"/>
            <a:ext cx="2317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1714F5-EF73-1CDA-C12A-B204999F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31" y="900000"/>
            <a:ext cx="9656888" cy="31202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400B08E-23CA-1D64-D9B4-8F108B658DB2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15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32B572B-8264-0EC4-664E-F01C9676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120" y="4580085"/>
            <a:ext cx="3070215" cy="20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83745B-8FDB-1315-1ADD-02FBF122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321" y="4520871"/>
            <a:ext cx="3159796" cy="208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CF0A552-E40A-D04B-E5FA-0E1E0CB5E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1" y="4541805"/>
            <a:ext cx="3070215" cy="20468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5E88160-3D26-66C1-CC14-57D54477E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334" y="4520871"/>
            <a:ext cx="3159796" cy="2106531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EAF8244-8FEE-2BA6-0B56-DE005EE0F998}"/>
              </a:ext>
            </a:extLst>
          </p:cNvPr>
          <p:cNvCxnSpPr/>
          <p:nvPr/>
        </p:nvCxnSpPr>
        <p:spPr>
          <a:xfrm>
            <a:off x="666750" y="4448175"/>
            <a:ext cx="59140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C294262-56D0-0348-AA57-465606642C5F}"/>
              </a:ext>
            </a:extLst>
          </p:cNvPr>
          <p:cNvSpPr txBox="1"/>
          <p:nvPr/>
        </p:nvSpPr>
        <p:spPr>
          <a:xfrm>
            <a:off x="3119655" y="4166279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TPF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8998DCD-8321-ABDC-ADC9-DAE9CFFB7430}"/>
              </a:ext>
            </a:extLst>
          </p:cNvPr>
          <p:cNvSpPr txBox="1"/>
          <p:nvPr/>
        </p:nvSpPr>
        <p:spPr>
          <a:xfrm>
            <a:off x="9552642" y="41662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LCF</a:t>
            </a:r>
            <a:endParaRPr lang="es-ES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F9E72AE-9919-54ED-299E-289183F3EFCA}"/>
              </a:ext>
            </a:extLst>
          </p:cNvPr>
          <p:cNvCxnSpPr/>
          <p:nvPr/>
        </p:nvCxnSpPr>
        <p:spPr>
          <a:xfrm>
            <a:off x="6993548" y="4448175"/>
            <a:ext cx="59140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4B58629-4EC7-E323-D46E-CE51D854C9DD}"/>
              </a:ext>
            </a:extLst>
          </p:cNvPr>
          <p:cNvSpPr txBox="1"/>
          <p:nvPr/>
        </p:nvSpPr>
        <p:spPr>
          <a:xfrm>
            <a:off x="2741468" y="7206938"/>
            <a:ext cx="9276532" cy="37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/>
              <a:t>Todas las mediciones	   del valor tabulado. </a:t>
            </a:r>
            <a:r>
              <a:rPr lang="es-ES" sz="1200" dirty="0"/>
              <a:t>Radio TOI-4010 </a:t>
            </a:r>
            <a:r>
              <a:rPr lang="es-ES" sz="1400" dirty="0"/>
              <a:t>c:       = 1.2 % y </a:t>
            </a:r>
            <a:r>
              <a:rPr lang="es-ES" sz="1400" i="1" dirty="0"/>
              <a:t>z</a:t>
            </a:r>
            <a:r>
              <a:rPr lang="es-ES" sz="1400" dirty="0"/>
              <a:t> = 0.17  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8457DD49-7DE4-1410-C960-649D7E20A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294" y="7396381"/>
            <a:ext cx="277388" cy="931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23543C1-1D34-E0AC-616F-37147DFBD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2618" y="7370241"/>
            <a:ext cx="314387" cy="1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55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ED9CF-F1F5-F5B1-8B81-64DB83BE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46EA-6567-9835-7D39-EC0AFDEE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 TOI-4010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23C46F-9231-AEE2-5D23-BC125A917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D8553C-031D-5C81-9F93-5D44474E9259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EC4024-D343-D104-9A0D-50EE7051C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5263"/>
            <a:ext cx="2317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8794B6-B605-E0D2-BC0E-F3239ADBEC4E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FAAA4C-4154-FD52-7716-B05B8919F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35" y="3161955"/>
            <a:ext cx="5307892" cy="350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DB6919B-BF6C-0E20-FF73-410E43DF7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8" y="3155888"/>
            <a:ext cx="5307892" cy="3538594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65BE8D-96BB-AC9D-662A-D2A5994DAFA8}"/>
              </a:ext>
            </a:extLst>
          </p:cNvPr>
          <p:cNvCxnSpPr/>
          <p:nvPr/>
        </p:nvCxnSpPr>
        <p:spPr>
          <a:xfrm>
            <a:off x="666750" y="3069317"/>
            <a:ext cx="59140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5420104-D420-A91D-2046-8019EA99495E}"/>
              </a:ext>
            </a:extLst>
          </p:cNvPr>
          <p:cNvSpPr txBox="1"/>
          <p:nvPr/>
        </p:nvSpPr>
        <p:spPr>
          <a:xfrm>
            <a:off x="3119655" y="27874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TPF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855229C-9F66-278B-A83F-6140B3D2CE7E}"/>
              </a:ext>
            </a:extLst>
          </p:cNvPr>
          <p:cNvSpPr txBox="1"/>
          <p:nvPr/>
        </p:nvSpPr>
        <p:spPr>
          <a:xfrm>
            <a:off x="9552642" y="27874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LCF</a:t>
            </a:r>
            <a:endParaRPr lang="es-ES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4028103-C7E4-973F-810B-ABFD7B430E08}"/>
              </a:ext>
            </a:extLst>
          </p:cNvPr>
          <p:cNvCxnSpPr/>
          <p:nvPr/>
        </p:nvCxnSpPr>
        <p:spPr>
          <a:xfrm>
            <a:off x="6993548" y="3069317"/>
            <a:ext cx="59140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0F62992F-77D6-A21F-909E-C8D8B10281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488"/>
          <a:stretch>
            <a:fillRect/>
          </a:stretch>
        </p:blipFill>
        <p:spPr>
          <a:xfrm>
            <a:off x="1554087" y="929387"/>
            <a:ext cx="3131136" cy="15768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13A72C1-9D80-E7CE-4F37-AE7180E0E8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203"/>
          <a:stretch>
            <a:fillRect/>
          </a:stretch>
        </p:blipFill>
        <p:spPr>
          <a:xfrm>
            <a:off x="7297418" y="892331"/>
            <a:ext cx="4510447" cy="16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8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A2B7F-4F54-4647-FC31-D302DC4FE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B469E-98A7-87E6-618D-8744E3BA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Precisión BLS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ADC9A2-9ECB-B4D3-E303-E6FF2F879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Análisis Poblacional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A42A32-FCE5-6AFA-94CB-36AE34804433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E5BDD54-F03F-AA47-CEA6-A86487738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5263"/>
            <a:ext cx="2317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EC8FE1C-4136-DBF1-22E0-F81025286C09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8FB2B4-657F-7D87-AC8F-1C39138F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57" y="1524145"/>
            <a:ext cx="12479483" cy="499179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D50A44A-F09D-F7C1-D783-0FA8B2482CAA}"/>
              </a:ext>
            </a:extLst>
          </p:cNvPr>
          <p:cNvSpPr txBox="1"/>
          <p:nvPr/>
        </p:nvSpPr>
        <p:spPr>
          <a:xfrm>
            <a:off x="4330411" y="7279526"/>
            <a:ext cx="6728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Válidos: 84.8 %     </a:t>
            </a:r>
            <a:r>
              <a:rPr lang="es-ES" sz="1400" i="1" dirty="0"/>
              <a:t>Alias </a:t>
            </a:r>
            <a:r>
              <a:rPr lang="es-ES" sz="1400" dirty="0"/>
              <a:t>Armónico: 10.0%     No coincidente: 5.2%</a:t>
            </a:r>
          </a:p>
        </p:txBody>
      </p:sp>
    </p:spTree>
    <p:extLst>
      <p:ext uri="{BB962C8B-B14F-4D97-AF65-F5344CB8AC3E}">
        <p14:creationId xmlns:p14="http://schemas.microsoft.com/office/powerpoint/2010/main" val="616785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05B4-103F-787F-A806-A6C6E556C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557E1F9-83C2-1A99-CD09-5FD67EAB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2698"/>
          <a:stretch>
            <a:fillRect/>
          </a:stretch>
        </p:blipFill>
        <p:spPr>
          <a:xfrm>
            <a:off x="2056533" y="1213835"/>
            <a:ext cx="9326708" cy="54632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3717BE-E7FC-50C2-B873-EEBDA1BE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Composicional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F9F42A-50CC-9776-A5D1-CE4201E3E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Análisis Poblacional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0A480A-8654-55EE-D219-3193C5BAFC22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58FC47A-9BFD-6014-2DF9-5BC1BBAE8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5263"/>
            <a:ext cx="2317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BE2A204-357F-7A13-FB75-3C26B6BF97BB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17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AB29A5-37E7-ED39-F13C-86AF70A8F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241" y="2325227"/>
            <a:ext cx="1632687" cy="92065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5F262D0-A1CA-41AE-E39F-47F7669DA2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6429"/>
          <a:stretch>
            <a:fillRect/>
          </a:stretch>
        </p:blipFill>
        <p:spPr>
          <a:xfrm>
            <a:off x="11383241" y="4060392"/>
            <a:ext cx="1713088" cy="7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57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0C583-661A-E5D4-6D9D-407DBCAC2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E6B9D-D11B-82C1-8C5A-EB5C711D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Habitabilidad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8A0ADB-FA86-83B9-ACB3-87C882907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Análisis Poblacional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7EE7B3-53A0-D383-224C-2D65A22DF269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6FAEB71-E7A4-D609-2EEE-E080A5B7C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5263"/>
            <a:ext cx="2317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3968129-3394-8BF7-2382-E5D50695A815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18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012AB3-649B-1918-25C6-DE5B68D6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591" y="1298864"/>
            <a:ext cx="9070592" cy="544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70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09C63-6968-85E4-C4A2-3F90D4A5A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549FD-5529-9978-04E2-8C55B21B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CF6983-75F5-0204-CD52-2424D14BE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6B8292F-EA66-A3AB-8DB1-FD3715B00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5263"/>
            <a:ext cx="2317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83AC097-BDE5-753D-05D4-D02EB7F16D9D}"/>
              </a:ext>
            </a:extLst>
          </p:cNvPr>
          <p:cNvSpPr txBox="1"/>
          <p:nvPr/>
        </p:nvSpPr>
        <p:spPr>
          <a:xfrm>
            <a:off x="0" y="71903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19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ACA651-3CA9-5CDF-00BC-6B39A9A9CD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876" y="1454726"/>
            <a:ext cx="5905455" cy="2078183"/>
          </a:xfrm>
          <a:ln>
            <a:solidFill>
              <a:schemeClr val="tx1"/>
            </a:solidFill>
          </a:ln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s-ES" sz="2400" dirty="0"/>
              <a:t>TOI-4010</a:t>
            </a:r>
          </a:p>
          <a:p>
            <a:pPr>
              <a:lnSpc>
                <a:spcPct val="150000"/>
              </a:lnSpc>
            </a:pPr>
            <a:r>
              <a:rPr lang="es-ES" sz="2400" dirty="0"/>
              <a:t>• Todas las mediciones: </a:t>
            </a:r>
          </a:p>
          <a:p>
            <a:pPr>
              <a:lnSpc>
                <a:spcPct val="150000"/>
              </a:lnSpc>
            </a:pPr>
            <a:r>
              <a:rPr lang="es-ES" sz="2400" dirty="0"/>
              <a:t>• TOI-4010 c:      = 1.2%, </a:t>
            </a:r>
            <a:r>
              <a:rPr lang="es-ES" sz="2400" i="1" dirty="0"/>
              <a:t>z-score = </a:t>
            </a:r>
            <a:r>
              <a:rPr lang="es-ES" sz="2400" dirty="0"/>
              <a:t>0.17</a:t>
            </a:r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FA01492-00E9-F26F-BC39-53E56010A6A4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528130-74DD-B983-5EFF-1C7AAF31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141" y="2404888"/>
            <a:ext cx="579296" cy="19443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5D202FF-3CF6-0487-BCA2-E140B074F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23" y="3095109"/>
            <a:ext cx="465879" cy="215435"/>
          </a:xfrm>
          <a:prstGeom prst="rect">
            <a:avLst/>
          </a:prstGeom>
        </p:spPr>
      </p:pic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896AC31-1010-3A25-FAF0-FFAAC6FBA21F}"/>
              </a:ext>
            </a:extLst>
          </p:cNvPr>
          <p:cNvSpPr txBox="1">
            <a:spLocks/>
          </p:cNvSpPr>
          <p:nvPr/>
        </p:nvSpPr>
        <p:spPr>
          <a:xfrm>
            <a:off x="7000446" y="1454726"/>
            <a:ext cx="5905454" cy="20781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08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1pPr>
            <a:lvl2pPr marL="503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2pPr>
            <a:lvl3pPr marL="1007829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3pPr>
            <a:lvl4pPr marL="151174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4pPr>
            <a:lvl5pPr marL="2015658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Leelawadee" panose="020B0502040204020203" pitchFamily="34" charset="-34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ES" sz="2400" dirty="0"/>
              <a:t>TPF vs LCF</a:t>
            </a:r>
          </a:p>
          <a:p>
            <a:pPr>
              <a:lnSpc>
                <a:spcPct val="150000"/>
              </a:lnSpc>
            </a:pPr>
            <a:r>
              <a:rPr lang="es-ES" sz="2400" dirty="0"/>
              <a:t>•</a:t>
            </a:r>
            <a:r>
              <a:rPr lang="es-ES" sz="2400" i="1" dirty="0"/>
              <a:t>R</a:t>
            </a:r>
            <a:r>
              <a:rPr lang="es-ES" sz="2400" i="1" baseline="-25000" dirty="0"/>
              <a:t>p</a:t>
            </a:r>
            <a:r>
              <a:rPr lang="es-ES" sz="1100" i="1" baseline="-25000" dirty="0"/>
              <a:t> </a:t>
            </a:r>
            <a:r>
              <a:rPr lang="es-ES" sz="2400" dirty="0"/>
              <a:t>:  Sensible </a:t>
            </a:r>
            <a:r>
              <a:rPr lang="es-ES" sz="2400" dirty="0" err="1"/>
              <a:t>sobreprocesado</a:t>
            </a:r>
            <a:r>
              <a:rPr lang="es-ES" sz="2400" dirty="0"/>
              <a:t>: </a:t>
            </a:r>
            <a:r>
              <a:rPr lang="es-ES" sz="2000" dirty="0"/>
              <a:t>LCF&gt;TPF</a:t>
            </a:r>
            <a:endParaRPr lang="es-ES" sz="2400" i="1" dirty="0"/>
          </a:p>
          <a:p>
            <a:pPr>
              <a:lnSpc>
                <a:spcPct val="150000"/>
              </a:lnSpc>
            </a:pPr>
            <a:r>
              <a:rPr lang="es-ES" sz="2400" dirty="0"/>
              <a:t>• </a:t>
            </a:r>
            <a:r>
              <a:rPr lang="es-ES" sz="2400" i="1" dirty="0"/>
              <a:t>a</a:t>
            </a:r>
            <a:r>
              <a:rPr lang="es-ES" sz="1200" i="1" dirty="0"/>
              <a:t> </a:t>
            </a:r>
            <a:r>
              <a:rPr lang="es-ES" sz="2400" dirty="0"/>
              <a:t>: Independiente (parámetro temporal)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24C4BF7E-8079-6916-FED3-524337C6ED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7028" b="-11832"/>
          <a:stretch>
            <a:fillRect/>
          </a:stretch>
        </p:blipFill>
        <p:spPr>
          <a:xfrm>
            <a:off x="7792920" y="2355858"/>
            <a:ext cx="135198" cy="299236"/>
          </a:xfrm>
          <a:prstGeom prst="rect">
            <a:avLst/>
          </a:prstGeom>
        </p:spPr>
      </p:pic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08B82DB1-FC85-2CEF-5D66-826BDF50F16E}"/>
              </a:ext>
            </a:extLst>
          </p:cNvPr>
          <p:cNvSpPr txBox="1">
            <a:spLocks/>
          </p:cNvSpPr>
          <p:nvPr/>
        </p:nvSpPr>
        <p:spPr>
          <a:xfrm>
            <a:off x="533876" y="3911835"/>
            <a:ext cx="5905455" cy="20781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08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1pPr>
            <a:lvl2pPr marL="503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2pPr>
            <a:lvl3pPr marL="1007829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3pPr>
            <a:lvl4pPr marL="151174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4pPr>
            <a:lvl5pPr marL="2015658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Leelawadee" panose="020B0502040204020203" pitchFamily="34" charset="-34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ES" sz="2400" dirty="0"/>
              <a:t>Precisión BLS </a:t>
            </a:r>
          </a:p>
          <a:p>
            <a:pPr>
              <a:lnSpc>
                <a:spcPct val="150000"/>
              </a:lnSpc>
            </a:pPr>
            <a:r>
              <a:rPr lang="es-ES" sz="2400" dirty="0"/>
              <a:t>• ~ 85% periodos con precisión 99%</a:t>
            </a:r>
          </a:p>
          <a:p>
            <a:pPr>
              <a:lnSpc>
                <a:spcPct val="150000"/>
              </a:lnSpc>
            </a:pPr>
            <a:r>
              <a:rPr lang="es-ES" sz="2400" dirty="0"/>
              <a:t>• ~ 5% </a:t>
            </a:r>
            <a:r>
              <a:rPr lang="es-ES" sz="2400" i="1" dirty="0"/>
              <a:t>alias </a:t>
            </a:r>
            <a:r>
              <a:rPr lang="es-ES" sz="2400" dirty="0"/>
              <a:t>armónicos 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/>
              <a:t>   TLS</a:t>
            </a:r>
          </a:p>
          <a:p>
            <a:pPr>
              <a:lnSpc>
                <a:spcPct val="150000"/>
              </a:lnSpc>
            </a:pPr>
            <a:endParaRPr lang="es-ES" sz="24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D533E7E-0425-AEC9-1EFD-86D29E1A8ED4}"/>
              </a:ext>
            </a:extLst>
          </p:cNvPr>
          <p:cNvCxnSpPr>
            <a:cxnSpLocks/>
          </p:cNvCxnSpPr>
          <p:nvPr/>
        </p:nvCxnSpPr>
        <p:spPr>
          <a:xfrm>
            <a:off x="3879054" y="5663046"/>
            <a:ext cx="2896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Marcador de texto 3">
            <a:extLst>
              <a:ext uri="{FF2B5EF4-FFF2-40B4-BE49-F238E27FC236}">
                <a16:creationId xmlns:a16="http://schemas.microsoft.com/office/drawing/2014/main" id="{A44DBF31-EFBF-5C9D-B50D-1F87A5570B9D}"/>
              </a:ext>
            </a:extLst>
          </p:cNvPr>
          <p:cNvSpPr txBox="1">
            <a:spLocks/>
          </p:cNvSpPr>
          <p:nvPr/>
        </p:nvSpPr>
        <p:spPr>
          <a:xfrm>
            <a:off x="7000444" y="3911835"/>
            <a:ext cx="5905455" cy="20781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08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1pPr>
            <a:lvl2pPr marL="503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2pPr>
            <a:lvl3pPr marL="1007829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3pPr>
            <a:lvl4pPr marL="151174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4pPr>
            <a:lvl5pPr marL="2015658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Leelawadee" panose="020B0502040204020203" pitchFamily="34" charset="-34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ES" sz="2400" dirty="0"/>
              <a:t>Análisis Poblacional</a:t>
            </a:r>
          </a:p>
          <a:p>
            <a:pPr>
              <a:lnSpc>
                <a:spcPct val="150000"/>
              </a:lnSpc>
            </a:pPr>
            <a:r>
              <a:rPr lang="es-ES" sz="2400" dirty="0"/>
              <a:t>•Composición: sesgo hacia gaseosos</a:t>
            </a:r>
          </a:p>
          <a:p>
            <a:pPr>
              <a:lnSpc>
                <a:spcPct val="150000"/>
              </a:lnSpc>
            </a:pPr>
            <a:r>
              <a:rPr lang="es-ES" sz="2400" dirty="0"/>
              <a:t>• Detección en ZHC: TOI-715 b</a:t>
            </a:r>
          </a:p>
          <a:p>
            <a:pPr>
              <a:lnSpc>
                <a:spcPct val="150000"/>
              </a:lnSpc>
            </a:pPr>
            <a:endParaRPr lang="es-ES" sz="24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83185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78AFD-B262-9309-A70A-41CBDBE7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68CC0-6CCA-EC76-39A5-FA1F42AD6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Objetivos e Introducción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92F61E-A6E9-9F13-8F06-CFECB2335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0102" y="1962201"/>
            <a:ext cx="11810912" cy="5220000"/>
          </a:xfrm>
        </p:spPr>
        <p:txBody>
          <a:bodyPr/>
          <a:lstStyle/>
          <a:p>
            <a:pPr algn="ctr"/>
            <a:r>
              <a:rPr lang="es-ES" sz="3600" dirty="0"/>
              <a:t>Observar la estrella TOI-4010</a:t>
            </a:r>
          </a:p>
          <a:p>
            <a:pPr algn="ctr"/>
            <a:endParaRPr lang="es-ES" sz="3600" dirty="0"/>
          </a:p>
          <a:p>
            <a:pPr algn="ctr"/>
            <a:r>
              <a:rPr lang="es-ES" sz="3600" dirty="0"/>
              <a:t>Determinar su magnitud en </a:t>
            </a:r>
            <a:r>
              <a:rPr lang="es-ES" sz="3600" i="1" dirty="0"/>
              <a:t>V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4A178E-D79C-A81F-1E3D-92034B05F7DA}"/>
              </a:ext>
            </a:extLst>
          </p:cNvPr>
          <p:cNvSpPr txBox="1"/>
          <p:nvPr/>
        </p:nvSpPr>
        <p:spPr>
          <a:xfrm>
            <a:off x="483476" y="6843647"/>
            <a:ext cx="217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PROPIOS</a:t>
            </a:r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C253B871-E0C8-7920-0D5A-7B787BBC5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90"/>
          <a:stretch>
            <a:fillRect/>
          </a:stretch>
        </p:blipFill>
        <p:spPr>
          <a:xfrm>
            <a:off x="930103" y="3784975"/>
            <a:ext cx="11579570" cy="28747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E6588DC-D4CD-BBFE-B976-5DA94CB02670}"/>
              </a:ext>
            </a:extLst>
          </p:cNvPr>
          <p:cNvSpPr txBox="1"/>
          <p:nvPr/>
        </p:nvSpPr>
        <p:spPr>
          <a:xfrm>
            <a:off x="0" y="719034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27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C337E-D1CE-FB46-9212-8601881A4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9C317B9F-C256-FF51-009C-DA62A8151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7" y="1300096"/>
            <a:ext cx="11960799" cy="51260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24A90A-A9DD-293C-4B20-FE45D8C4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 TOI-4010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C1D297-2CC3-BDDC-66B3-3CCA4268D4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Objetivos e Introducción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683E1E-9100-0D93-2648-C0E1AF445370}"/>
              </a:ext>
            </a:extLst>
          </p:cNvPr>
          <p:cNvSpPr txBox="1"/>
          <p:nvPr/>
        </p:nvSpPr>
        <p:spPr>
          <a:xfrm>
            <a:off x="483476" y="6843647"/>
            <a:ext cx="217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PROPIOS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C62EC592-925A-8C87-2C5E-208597752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928851"/>
              </p:ext>
            </p:extLst>
          </p:nvPr>
        </p:nvGraphicFramePr>
        <p:xfrm>
          <a:off x="6146800" y="3327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6800" y="3327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82ACDCE1-0238-FEC5-1E6D-E90511AD9F2F}"/>
              </a:ext>
            </a:extLst>
          </p:cNvPr>
          <p:cNvSpPr txBox="1"/>
          <p:nvPr/>
        </p:nvSpPr>
        <p:spPr>
          <a:xfrm>
            <a:off x="0" y="719034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28382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0EA46-182E-F56A-5945-F2D813A1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6247D-F13A-07A7-8F5C-E1865648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 TOI-4010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07CBDB-8ECC-5E42-6168-07A071066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Objetivos e Introducción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482C25-5B0E-3D43-CEA2-EFA86C58F2E3}"/>
              </a:ext>
            </a:extLst>
          </p:cNvPr>
          <p:cNvSpPr txBox="1"/>
          <p:nvPr/>
        </p:nvSpPr>
        <p:spPr>
          <a:xfrm>
            <a:off x="483476" y="6843647"/>
            <a:ext cx="217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PROPIOS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20B997EF-5C45-04FC-CB8F-6D299BEBF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27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198720" progId="Equation.DSMT4">
                  <p:embed/>
                </p:oleObj>
              </mc:Choice>
              <mc:Fallback>
                <p:oleObj name="Equation" r:id="rId2" imgW="914400" imgH="198720" progId="Equation.DSMT4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C62EC592-925A-8C87-2C5E-208597752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46800" y="3327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texto 3">
                <a:extLst>
                  <a:ext uri="{FF2B5EF4-FFF2-40B4-BE49-F238E27FC236}">
                    <a16:creationId xmlns:a16="http://schemas.microsoft.com/office/drawing/2014/main" id="{35015261-A41B-7DD7-FFEA-1CA712B75BE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14432" y="1410041"/>
                <a:ext cx="5905455" cy="5220000"/>
              </a:xfrm>
            </p:spPr>
            <p:txBody>
              <a:bodyPr/>
              <a:lstStyle/>
              <a:p>
                <a:pPr algn="ctr"/>
                <a:endParaRPr lang="es-ES" dirty="0"/>
              </a:p>
              <a:p>
                <a:pPr algn="ctr"/>
                <a:r>
                  <a:rPr lang="es-ES" dirty="0"/>
                  <a:t>Estrella TOI-4010</a:t>
                </a:r>
              </a:p>
              <a:p>
                <a:pPr algn="ctr"/>
                <a:endParaRPr lang="es-ES" dirty="0"/>
              </a:p>
              <a:p>
                <a:pPr>
                  <a:lnSpc>
                    <a:spcPct val="150000"/>
                  </a:lnSpc>
                </a:pPr>
                <a:r>
                  <a:rPr lang="es-ES" sz="2400" dirty="0"/>
                  <a:t>•Enana tipo K (</a:t>
                </a:r>
                <a:r>
                  <a:rPr lang="es-ES" sz="2400" i="1" dirty="0"/>
                  <a:t>T</a:t>
                </a:r>
                <a:r>
                  <a:rPr lang="es-ES" sz="2400" baseline="-25000" dirty="0"/>
                  <a:t>eff </a:t>
                </a:r>
                <a:r>
                  <a:rPr lang="es-ES" sz="2400" dirty="0"/>
                  <a:t>= 4888 ± 138 K)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400" dirty="0"/>
                  <a:t>•</a:t>
                </a:r>
                <a:r>
                  <a:rPr lang="es-ES" sz="2400" i="1" dirty="0"/>
                  <a:t>M</a:t>
                </a:r>
                <a14:m>
                  <m:oMath xmlns:m="http://schemas.openxmlformats.org/officeDocument/2006/math">
                    <m:r>
                      <a:rPr lang="es-ES" sz="2400" b="0" i="1" baseline="-25000" smtClean="0"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s-ES" sz="2400" dirty="0"/>
                  <a:t> = 0.799 ± 0.097 </a:t>
                </a:r>
                <a:r>
                  <a:rPr lang="es-ES" sz="2400" i="1" dirty="0"/>
                  <a:t>M</a:t>
                </a:r>
                <a14:m>
                  <m:oMath xmlns:m="http://schemas.openxmlformats.org/officeDocument/2006/math">
                    <m:r>
                      <a:rPr lang="es-ES" sz="2400" b="0" i="1" baseline="-25000" smtClean="0">
                        <a:latin typeface="Cambria Math" panose="02040503050406030204" pitchFamily="18" charset="0"/>
                      </a:rPr>
                      <m:t>⊙</m:t>
                    </m:r>
                  </m:oMath>
                </a14:m>
                <a:endParaRPr lang="es-ES" sz="2400" dirty="0"/>
              </a:p>
              <a:p>
                <a:pPr>
                  <a:lnSpc>
                    <a:spcPct val="150000"/>
                  </a:lnSpc>
                </a:pPr>
                <a:r>
                  <a:rPr lang="es-ES" sz="2400" dirty="0"/>
                  <a:t>•</a:t>
                </a:r>
                <a:r>
                  <a:rPr lang="es-ES" sz="2400" i="1" dirty="0"/>
                  <a:t>R</a:t>
                </a:r>
                <a14:m>
                  <m:oMath xmlns:m="http://schemas.openxmlformats.org/officeDocument/2006/math">
                    <m:r>
                      <a:rPr lang="es-ES" sz="2400" i="1" baseline="-25000">
                        <a:latin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es-ES" sz="2400" dirty="0"/>
                  <a:t> = 0.88 ± 0.06 </a:t>
                </a:r>
                <a:r>
                  <a:rPr lang="es-ES" sz="2400" i="1" dirty="0"/>
                  <a:t>R</a:t>
                </a:r>
                <a14:m>
                  <m:oMath xmlns:m="http://schemas.openxmlformats.org/officeDocument/2006/math">
                    <m:r>
                      <a:rPr lang="es-ES" sz="2400" i="1" baseline="-25000">
                        <a:latin typeface="Cambria Math" panose="02040503050406030204" pitchFamily="18" charset="0"/>
                      </a:rPr>
                      <m:t>⊙</m:t>
                    </m:r>
                  </m:oMath>
                </a14:m>
                <a:endParaRPr lang="es-ES" sz="2400" i="1" baseline="-25000" dirty="0"/>
              </a:p>
              <a:p>
                <a:pPr>
                  <a:lnSpc>
                    <a:spcPct val="150000"/>
                  </a:lnSpc>
                </a:pPr>
                <a:r>
                  <a:rPr lang="es-ES" sz="2400" dirty="0"/>
                  <a:t>•</a:t>
                </a:r>
                <a:r>
                  <a:rPr lang="es-ES" sz="2400" i="1" dirty="0" err="1"/>
                  <a:t>m</a:t>
                </a:r>
                <a:r>
                  <a:rPr lang="es-ES" sz="2400" i="1" baseline="-25000" dirty="0" err="1"/>
                  <a:t>V</a:t>
                </a:r>
                <a:r>
                  <a:rPr lang="es-ES" sz="2400" i="1" dirty="0"/>
                  <a:t> </a:t>
                </a:r>
                <a:r>
                  <a:rPr lang="es-ES" sz="2400" dirty="0"/>
                  <a:t>= 12.41 ± 0.05 </a:t>
                </a:r>
                <a:r>
                  <a:rPr lang="es-ES" sz="2400" dirty="0" err="1"/>
                  <a:t>mag</a:t>
                </a:r>
                <a:endParaRPr lang="es-ES" sz="2400" dirty="0"/>
              </a:p>
              <a:p>
                <a:pPr>
                  <a:lnSpc>
                    <a:spcPct val="150000"/>
                  </a:lnSpc>
                </a:pPr>
                <a:endParaRPr lang="es-ES" sz="2400" dirty="0"/>
              </a:p>
              <a:p>
                <a:pPr>
                  <a:lnSpc>
                    <a:spcPct val="150000"/>
                  </a:lnSpc>
                </a:pPr>
                <a:endParaRPr lang="es-ES" sz="2400" dirty="0"/>
              </a:p>
              <a:p>
                <a:endParaRPr lang="es-ES" sz="2000" dirty="0"/>
              </a:p>
              <a:p>
                <a:endParaRPr lang="es-ES" sz="2000" dirty="0"/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9" name="Marcador de texto 3">
                <a:extLst>
                  <a:ext uri="{FF2B5EF4-FFF2-40B4-BE49-F238E27FC236}">
                    <a16:creationId xmlns:a16="http://schemas.microsoft.com/office/drawing/2014/main" id="{35015261-A41B-7DD7-FFEA-1CA712B75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14432" y="1410041"/>
                <a:ext cx="5905455" cy="5220000"/>
              </a:xfrm>
              <a:blipFill>
                <a:blip r:embed="rId4"/>
                <a:stretch>
                  <a:fillRect l="-165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9C8295C3-0960-368D-0428-74F7C384C0B2}"/>
              </a:ext>
            </a:extLst>
          </p:cNvPr>
          <p:cNvSpPr txBox="1">
            <a:spLocks/>
          </p:cNvSpPr>
          <p:nvPr/>
        </p:nvSpPr>
        <p:spPr>
          <a:xfrm>
            <a:off x="6719888" y="1439675"/>
            <a:ext cx="6246767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08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1pPr>
            <a:lvl2pPr marL="503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2pPr>
            <a:lvl3pPr marL="1007829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3pPr>
            <a:lvl4pPr marL="151174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4pPr>
            <a:lvl5pPr marL="2015658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Leelawadee" panose="020B0502040204020203" pitchFamily="34" charset="-34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dirty="0"/>
          </a:p>
          <a:p>
            <a:pPr algn="ctr"/>
            <a:r>
              <a:rPr lang="es-ES" dirty="0"/>
              <a:t>Exoplanetas TOI-4010</a:t>
            </a:r>
          </a:p>
          <a:p>
            <a:pPr algn="ctr"/>
            <a:endParaRPr lang="es-ES" dirty="0"/>
          </a:p>
          <a:p>
            <a:pPr>
              <a:lnSpc>
                <a:spcPct val="150000"/>
              </a:lnSpc>
            </a:pPr>
            <a:r>
              <a:rPr lang="es-ES" sz="2400" dirty="0"/>
              <a:t>• TOI-4010 b: </a:t>
            </a:r>
            <a:r>
              <a:rPr lang="es-ES" sz="2400" i="1" dirty="0"/>
              <a:t>T </a:t>
            </a:r>
            <a:r>
              <a:rPr lang="es-ES" sz="2400" dirty="0"/>
              <a:t>= 1.3 días, </a:t>
            </a:r>
            <a:r>
              <a:rPr lang="es-ES" sz="2400" dirty="0" err="1"/>
              <a:t>subneptuniano</a:t>
            </a:r>
            <a:endParaRPr lang="es-ES" sz="2400" dirty="0"/>
          </a:p>
          <a:p>
            <a:pPr>
              <a:lnSpc>
                <a:spcPct val="150000"/>
              </a:lnSpc>
            </a:pPr>
            <a:r>
              <a:rPr lang="es-ES" sz="2400" dirty="0"/>
              <a:t>• TOI-4010 c: </a:t>
            </a:r>
            <a:r>
              <a:rPr lang="es-ES" sz="2400" i="1" dirty="0"/>
              <a:t>T </a:t>
            </a:r>
            <a:r>
              <a:rPr lang="es-ES" sz="2400" dirty="0"/>
              <a:t>= 5.4 días, </a:t>
            </a:r>
            <a:r>
              <a:rPr lang="es-ES" sz="2400" dirty="0" err="1"/>
              <a:t>subsaturniano</a:t>
            </a:r>
            <a:endParaRPr lang="es-ES" sz="2400" dirty="0"/>
          </a:p>
          <a:p>
            <a:pPr>
              <a:lnSpc>
                <a:spcPct val="150000"/>
              </a:lnSpc>
            </a:pPr>
            <a:r>
              <a:rPr lang="es-ES" sz="2400" dirty="0"/>
              <a:t>• TOI-4010 d: </a:t>
            </a:r>
            <a:r>
              <a:rPr lang="es-ES" sz="2400" i="1" dirty="0"/>
              <a:t>T </a:t>
            </a:r>
            <a:r>
              <a:rPr lang="es-ES" sz="2400" dirty="0"/>
              <a:t>= 14.7 días, </a:t>
            </a:r>
            <a:r>
              <a:rPr lang="es-ES" sz="2400" dirty="0" err="1"/>
              <a:t>subsaturniano</a:t>
            </a:r>
            <a:endParaRPr lang="es-ES" sz="2400" dirty="0"/>
          </a:p>
          <a:p>
            <a:pPr>
              <a:lnSpc>
                <a:spcPct val="150000"/>
              </a:lnSpc>
            </a:pPr>
            <a:r>
              <a:rPr lang="es-ES" sz="2400" dirty="0"/>
              <a:t>• TOI-4010 e: </a:t>
            </a:r>
            <a:r>
              <a:rPr lang="es-ES" sz="2400" i="1" dirty="0"/>
              <a:t>T </a:t>
            </a:r>
            <a:r>
              <a:rPr lang="es-ES" sz="2400" dirty="0"/>
              <a:t>= 762 ± 90 días </a:t>
            </a:r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0CAC2C3-8F32-6FDE-B560-6663D2DD7155}"/>
              </a:ext>
            </a:extLst>
          </p:cNvPr>
          <p:cNvCxnSpPr/>
          <p:nvPr/>
        </p:nvCxnSpPr>
        <p:spPr>
          <a:xfrm>
            <a:off x="6719888" y="3327400"/>
            <a:ext cx="0" cy="1770117"/>
          </a:xfrm>
          <a:prstGeom prst="line">
            <a:avLst/>
          </a:prstGeom>
          <a:ln w="19050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13DEF25-4084-A827-B624-47382C071380}"/>
              </a:ext>
            </a:extLst>
          </p:cNvPr>
          <p:cNvCxnSpPr>
            <a:cxnSpLocks/>
          </p:cNvCxnSpPr>
          <p:nvPr/>
        </p:nvCxnSpPr>
        <p:spPr>
          <a:xfrm>
            <a:off x="6719887" y="5339255"/>
            <a:ext cx="0" cy="394138"/>
          </a:xfrm>
          <a:prstGeom prst="line">
            <a:avLst/>
          </a:prstGeom>
          <a:ln w="19050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20A16D6-696C-C7FA-8ABA-BEAE8090B7F5}"/>
              </a:ext>
            </a:extLst>
          </p:cNvPr>
          <p:cNvSpPr txBox="1"/>
          <p:nvPr/>
        </p:nvSpPr>
        <p:spPr>
          <a:xfrm>
            <a:off x="0" y="719034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1774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7F06-9FC6-D2FF-72E9-519C4C881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3C97280-1C63-1D4C-93DC-34501C02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16"/>
          <a:stretch>
            <a:fillRect/>
          </a:stretch>
        </p:blipFill>
        <p:spPr>
          <a:xfrm>
            <a:off x="964932" y="1162623"/>
            <a:ext cx="5754956" cy="58057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A30FBD-1E31-04E0-C2E6-C41C4F36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Reducción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4914E3-F3A4-7A7F-CDB1-173F96580C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4D5AAD2-7496-1BBC-2A91-2236FCD4B1E2}"/>
              </a:ext>
            </a:extLst>
          </p:cNvPr>
          <p:cNvSpPr txBox="1"/>
          <p:nvPr/>
        </p:nvSpPr>
        <p:spPr>
          <a:xfrm>
            <a:off x="483476" y="6843647"/>
            <a:ext cx="217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PROPIOS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9807A3D1-7A83-B3C1-6BF2-DA98A9133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332722"/>
              </p:ext>
            </p:extLst>
          </p:nvPr>
        </p:nvGraphicFramePr>
        <p:xfrm>
          <a:off x="6146800" y="3462483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C62EC592-925A-8C87-2C5E-208597752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6800" y="3462483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4F4E12-0E6B-C116-733F-AB54A9B6A2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432" y="1545124"/>
            <a:ext cx="12093141" cy="52200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AE1E1359-0A02-24D8-A90E-05B2CF0E2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5" r="211"/>
          <a:stretch>
            <a:fillRect/>
          </a:stretch>
        </p:blipFill>
        <p:spPr>
          <a:xfrm>
            <a:off x="6719888" y="1162624"/>
            <a:ext cx="3941659" cy="580571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31B87B4-92B0-B5FF-A30C-191F5188B868}"/>
              </a:ext>
            </a:extLst>
          </p:cNvPr>
          <p:cNvSpPr/>
          <p:nvPr/>
        </p:nvSpPr>
        <p:spPr>
          <a:xfrm>
            <a:off x="3347900" y="2605051"/>
            <a:ext cx="1018540" cy="18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2A30E5F-7610-9877-00D2-9E068F09A175}"/>
              </a:ext>
            </a:extLst>
          </p:cNvPr>
          <p:cNvSpPr/>
          <p:nvPr/>
        </p:nvSpPr>
        <p:spPr>
          <a:xfrm>
            <a:off x="3373355" y="4570913"/>
            <a:ext cx="938110" cy="18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5E509A9-41B2-DA00-5042-5E4236DEC318}"/>
              </a:ext>
            </a:extLst>
          </p:cNvPr>
          <p:cNvSpPr/>
          <p:nvPr/>
        </p:nvSpPr>
        <p:spPr>
          <a:xfrm>
            <a:off x="5251617" y="6389882"/>
            <a:ext cx="879613" cy="18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433D69A-3964-EEAB-113A-92DDA786565B}"/>
              </a:ext>
            </a:extLst>
          </p:cNvPr>
          <p:cNvSpPr/>
          <p:nvPr/>
        </p:nvSpPr>
        <p:spPr>
          <a:xfrm>
            <a:off x="1237705" y="4435006"/>
            <a:ext cx="1023518" cy="18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084A62E-C5EB-F468-354E-F2A2971098F9}"/>
              </a:ext>
            </a:extLst>
          </p:cNvPr>
          <p:cNvSpPr/>
          <p:nvPr/>
        </p:nvSpPr>
        <p:spPr>
          <a:xfrm>
            <a:off x="5348854" y="2581026"/>
            <a:ext cx="1039551" cy="18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6740246-4858-2418-0377-487C2033015C}"/>
              </a:ext>
            </a:extLst>
          </p:cNvPr>
          <p:cNvSpPr/>
          <p:nvPr/>
        </p:nvSpPr>
        <p:spPr>
          <a:xfrm>
            <a:off x="3246105" y="6389882"/>
            <a:ext cx="938110" cy="18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 dirty="0">
              <a:solidFill>
                <a:schemeClr val="tx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3BA5BAC-657D-8E6C-9AEB-667249FB9B89}"/>
              </a:ext>
            </a:extLst>
          </p:cNvPr>
          <p:cNvSpPr/>
          <p:nvPr/>
        </p:nvSpPr>
        <p:spPr>
          <a:xfrm>
            <a:off x="5292643" y="4570912"/>
            <a:ext cx="938110" cy="18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D7EFA6C-A40E-D472-A05D-C1141405972F}"/>
              </a:ext>
            </a:extLst>
          </p:cNvPr>
          <p:cNvSpPr/>
          <p:nvPr/>
        </p:nvSpPr>
        <p:spPr>
          <a:xfrm>
            <a:off x="1407195" y="2581024"/>
            <a:ext cx="938110" cy="18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 dirty="0">
              <a:solidFill>
                <a:schemeClr val="tx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5D7E346-03FD-6060-08D8-436A90C22FD5}"/>
              </a:ext>
            </a:extLst>
          </p:cNvPr>
          <p:cNvSpPr/>
          <p:nvPr/>
        </p:nvSpPr>
        <p:spPr>
          <a:xfrm>
            <a:off x="7103228" y="2581024"/>
            <a:ext cx="938110" cy="18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 dirty="0">
              <a:solidFill>
                <a:schemeClr val="tx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570CEE7-16A8-D072-EEFC-2F7E7DDA6F30}"/>
              </a:ext>
            </a:extLst>
          </p:cNvPr>
          <p:cNvSpPr/>
          <p:nvPr/>
        </p:nvSpPr>
        <p:spPr>
          <a:xfrm>
            <a:off x="7078078" y="4548444"/>
            <a:ext cx="938110" cy="18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 dirty="0">
              <a:solidFill>
                <a:schemeClr val="tx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CBBDD75-E030-4EE1-C4C5-1E3EE3D287FF}"/>
              </a:ext>
            </a:extLst>
          </p:cNvPr>
          <p:cNvSpPr/>
          <p:nvPr/>
        </p:nvSpPr>
        <p:spPr>
          <a:xfrm>
            <a:off x="7103228" y="6572759"/>
            <a:ext cx="938110" cy="182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 dirty="0">
              <a:solidFill>
                <a:schemeClr val="tx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C56FDAB-837C-29E1-4998-1A69F5C330EF}"/>
              </a:ext>
            </a:extLst>
          </p:cNvPr>
          <p:cNvSpPr/>
          <p:nvPr/>
        </p:nvSpPr>
        <p:spPr>
          <a:xfrm>
            <a:off x="9354455" y="6389882"/>
            <a:ext cx="938110" cy="188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84" dirty="0">
              <a:solidFill>
                <a:schemeClr val="tx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A12BCDF-2A84-6D73-F841-7DEF6A92C4EA}"/>
              </a:ext>
            </a:extLst>
          </p:cNvPr>
          <p:cNvSpPr txBox="1"/>
          <p:nvPr/>
        </p:nvSpPr>
        <p:spPr>
          <a:xfrm>
            <a:off x="1487961" y="2469110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B</a:t>
            </a:r>
            <a:r>
              <a:rPr lang="es-ES" i="1" baseline="-25000" dirty="0"/>
              <a:t>i</a:t>
            </a:r>
            <a:endParaRPr lang="es-ES" i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11813B0-0651-CABE-50BD-F68B66CB4143}"/>
              </a:ext>
            </a:extLst>
          </p:cNvPr>
          <p:cNvSpPr txBox="1"/>
          <p:nvPr/>
        </p:nvSpPr>
        <p:spPr>
          <a:xfrm>
            <a:off x="3480460" y="2469110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D</a:t>
            </a:r>
            <a:r>
              <a:rPr lang="es-ES" i="1" baseline="-25000" dirty="0"/>
              <a:t>i</a:t>
            </a:r>
            <a:endParaRPr lang="es-ES" i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1194071-713E-BBB1-7994-6547F3A9CE1D}"/>
              </a:ext>
            </a:extLst>
          </p:cNvPr>
          <p:cNvSpPr txBox="1"/>
          <p:nvPr/>
        </p:nvSpPr>
        <p:spPr>
          <a:xfrm>
            <a:off x="5451289" y="2469110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F</a:t>
            </a:r>
            <a:r>
              <a:rPr lang="es-ES" i="1" baseline="-25000" dirty="0"/>
              <a:t>i</a:t>
            </a:r>
            <a:endParaRPr lang="es-ES" i="1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D9DD867-895C-0C25-5E3F-41B7DC5844A9}"/>
              </a:ext>
            </a:extLst>
          </p:cNvPr>
          <p:cNvSpPr txBox="1"/>
          <p:nvPr/>
        </p:nvSpPr>
        <p:spPr>
          <a:xfrm>
            <a:off x="7238248" y="245934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S</a:t>
            </a:r>
            <a:r>
              <a:rPr lang="es-ES" baseline="-25000" dirty="0"/>
              <a:t>r,</a:t>
            </a:r>
            <a:r>
              <a:rPr lang="es-ES" sz="400" baseline="-25000" dirty="0"/>
              <a:t> </a:t>
            </a:r>
            <a:r>
              <a:rPr lang="es-ES" i="1" baseline="-25000" dirty="0"/>
              <a:t>i</a:t>
            </a:r>
            <a:endParaRPr lang="es-ES" i="1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10827E6-5FE4-0DA6-0F1D-E6F266909862}"/>
              </a:ext>
            </a:extLst>
          </p:cNvPr>
          <p:cNvSpPr txBox="1"/>
          <p:nvPr/>
        </p:nvSpPr>
        <p:spPr>
          <a:xfrm>
            <a:off x="1381619" y="4363778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MB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5A08C99-D902-1265-5605-4ACCCB1C3E05}"/>
              </a:ext>
            </a:extLst>
          </p:cNvPr>
          <p:cNvSpPr txBox="1"/>
          <p:nvPr/>
        </p:nvSpPr>
        <p:spPr>
          <a:xfrm>
            <a:off x="3289082" y="6296654"/>
            <a:ext cx="110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/>
              <a:t>MD</a:t>
            </a:r>
            <a:r>
              <a:rPr lang="es-ES" baseline="-25000" dirty="0" err="1"/>
              <a:t>n</a:t>
            </a:r>
            <a:endParaRPr lang="es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6743461-D91A-ECC0-7CC3-73A700A79DB3}"/>
              </a:ext>
            </a:extLst>
          </p:cNvPr>
          <p:cNvSpPr txBox="1"/>
          <p:nvPr/>
        </p:nvSpPr>
        <p:spPr>
          <a:xfrm>
            <a:off x="5360820" y="6339566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MF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DCB01DE-9810-B6A3-BF99-12D082987123}"/>
              </a:ext>
            </a:extLst>
          </p:cNvPr>
          <p:cNvSpPr txBox="1"/>
          <p:nvPr/>
        </p:nvSpPr>
        <p:spPr>
          <a:xfrm>
            <a:off x="7308546" y="6395792"/>
            <a:ext cx="100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S</a:t>
            </a:r>
            <a:r>
              <a:rPr lang="es-ES" baseline="-25000" dirty="0"/>
              <a:t>c,</a:t>
            </a:r>
            <a:r>
              <a:rPr lang="es-ES" sz="400" baseline="-25000" dirty="0"/>
              <a:t> </a:t>
            </a:r>
            <a:r>
              <a:rPr lang="es-ES" i="1" baseline="-25000" dirty="0"/>
              <a:t>i</a:t>
            </a:r>
            <a:endParaRPr lang="es-ES" i="1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2B4C483-2FCC-281E-28B9-8DB35692A0B2}"/>
              </a:ext>
            </a:extLst>
          </p:cNvPr>
          <p:cNvSpPr txBox="1"/>
          <p:nvPr/>
        </p:nvSpPr>
        <p:spPr>
          <a:xfrm>
            <a:off x="9482083" y="6284717"/>
            <a:ext cx="100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S</a:t>
            </a:r>
            <a:r>
              <a:rPr lang="es-ES" baseline="-25000" dirty="0" err="1"/>
              <a:t>staked</a:t>
            </a:r>
            <a:endParaRPr lang="es-ES" i="1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D8FEF21-0D56-799B-0535-F121B10F68D0}"/>
              </a:ext>
            </a:extLst>
          </p:cNvPr>
          <p:cNvSpPr txBox="1"/>
          <p:nvPr/>
        </p:nvSpPr>
        <p:spPr>
          <a:xfrm>
            <a:off x="1793171" y="287581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+mj-lt"/>
                <a:ea typeface="Cambria Math" panose="02040503050406030204" pitchFamily="18" charset="0"/>
              </a:rPr>
              <a:t>med</a:t>
            </a:r>
            <a:endParaRPr lang="es-ES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94D4942-3875-E51A-3ECE-5D0BC652376F}"/>
              </a:ext>
            </a:extLst>
          </p:cNvPr>
          <p:cNvSpPr txBox="1"/>
          <p:nvPr/>
        </p:nvSpPr>
        <p:spPr>
          <a:xfrm>
            <a:off x="3842409" y="480160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+mj-lt"/>
                <a:ea typeface="Cambria Math" panose="02040503050406030204" pitchFamily="18" charset="0"/>
              </a:rPr>
              <a:t>med</a:t>
            </a:r>
            <a:endParaRPr lang="es-ES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0B74F99-5F3D-26D3-500B-DE3F18353ADE}"/>
              </a:ext>
            </a:extLst>
          </p:cNvPr>
          <p:cNvSpPr txBox="1"/>
          <p:nvPr/>
        </p:nvSpPr>
        <p:spPr>
          <a:xfrm>
            <a:off x="5786959" y="480160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+mj-lt"/>
                <a:ea typeface="Cambria Math" panose="02040503050406030204" pitchFamily="18" charset="0"/>
              </a:rPr>
              <a:t>med</a:t>
            </a:r>
            <a:endParaRPr lang="es-ES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71F2A86-333C-BBD4-F477-7AE649248CA8}"/>
              </a:ext>
            </a:extLst>
          </p:cNvPr>
          <p:cNvSpPr txBox="1"/>
          <p:nvPr/>
        </p:nvSpPr>
        <p:spPr>
          <a:xfrm>
            <a:off x="8268332" y="554311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+mj-lt"/>
                <a:ea typeface="Cambria Math" panose="02040503050406030204" pitchFamily="18" charset="0"/>
              </a:rPr>
              <a:t>staking</a:t>
            </a:r>
            <a:endParaRPr lang="es-ES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A7585831-BEE7-24D7-BE28-2816CE979BE4}"/>
              </a:ext>
            </a:extLst>
          </p:cNvPr>
          <p:cNvSpPr txBox="1">
            <a:spLocks/>
          </p:cNvSpPr>
          <p:nvPr/>
        </p:nvSpPr>
        <p:spPr>
          <a:xfrm>
            <a:off x="8874467" y="1452827"/>
            <a:ext cx="1487237" cy="275549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08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1pPr>
            <a:lvl2pPr marL="503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2pPr>
            <a:lvl3pPr marL="1007829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3pPr>
            <a:lvl4pPr marL="151174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4pPr>
            <a:lvl5pPr marL="2015658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Leelawadee" panose="020B0502040204020203" pitchFamily="34" charset="-34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1800" dirty="0"/>
              <a:t>•</a:t>
            </a:r>
            <a:r>
              <a:rPr lang="es-ES" sz="1800" i="1" dirty="0"/>
              <a:t>B</a:t>
            </a:r>
            <a:r>
              <a:rPr lang="es-ES" sz="1800" dirty="0"/>
              <a:t>: </a:t>
            </a:r>
            <a:r>
              <a:rPr lang="es-ES" sz="1800" dirty="0" err="1"/>
              <a:t>Bias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/>
              <a:t>•</a:t>
            </a:r>
            <a:r>
              <a:rPr lang="es-ES" sz="1800" i="1" dirty="0"/>
              <a:t>D</a:t>
            </a:r>
            <a:r>
              <a:rPr lang="es-ES" sz="1800" dirty="0"/>
              <a:t>: </a:t>
            </a:r>
            <a:r>
              <a:rPr lang="es-ES" sz="1800" dirty="0" err="1"/>
              <a:t>Dark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/>
              <a:t>•</a:t>
            </a:r>
            <a:r>
              <a:rPr lang="es-ES" sz="1800" i="1" dirty="0"/>
              <a:t>F</a:t>
            </a:r>
            <a:r>
              <a:rPr lang="es-ES" sz="1800" dirty="0"/>
              <a:t>: Flat</a:t>
            </a:r>
          </a:p>
          <a:p>
            <a:pPr>
              <a:lnSpc>
                <a:spcPct val="150000"/>
              </a:lnSpc>
            </a:pPr>
            <a:r>
              <a:rPr lang="es-ES" sz="1800" dirty="0"/>
              <a:t>•</a:t>
            </a:r>
            <a:r>
              <a:rPr lang="es-ES" sz="1800" i="1" dirty="0"/>
              <a:t>S</a:t>
            </a:r>
            <a:r>
              <a:rPr lang="es-ES" sz="1800" dirty="0"/>
              <a:t>: Ciencia</a:t>
            </a:r>
          </a:p>
          <a:p>
            <a:pPr>
              <a:lnSpc>
                <a:spcPct val="150000"/>
              </a:lnSpc>
            </a:pPr>
            <a:r>
              <a:rPr lang="es-ES" sz="1800" dirty="0"/>
              <a:t>•</a:t>
            </a:r>
            <a:r>
              <a:rPr lang="es-ES" sz="1800" i="1" dirty="0"/>
              <a:t>M</a:t>
            </a:r>
            <a:r>
              <a:rPr lang="es-ES" sz="1800" dirty="0"/>
              <a:t>: Master</a:t>
            </a:r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4CD285FF-3CC8-BB5B-1564-E864088EE55C}"/>
              </a:ext>
            </a:extLst>
          </p:cNvPr>
          <p:cNvSpPr txBox="1">
            <a:spLocks/>
          </p:cNvSpPr>
          <p:nvPr/>
        </p:nvSpPr>
        <p:spPr>
          <a:xfrm>
            <a:off x="10740274" y="1302447"/>
            <a:ext cx="4873601" cy="275000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08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1pPr>
            <a:lvl2pPr marL="503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2pPr>
            <a:lvl3pPr marL="1007829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3pPr>
            <a:lvl4pPr marL="151174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4pPr>
            <a:lvl5pPr marL="2015658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Leelawadee" panose="020B0502040204020203" pitchFamily="34" charset="-34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i="1" dirty="0"/>
              <a:t>•t</a:t>
            </a:r>
            <a:r>
              <a:rPr lang="es-ES" sz="1800" dirty="0"/>
              <a:t>: tiempo exposición</a:t>
            </a:r>
          </a:p>
          <a:p>
            <a:pPr>
              <a:lnSpc>
                <a:spcPct val="150000"/>
              </a:lnSpc>
            </a:pPr>
            <a:r>
              <a:rPr lang="es-ES" sz="1800" dirty="0"/>
              <a:t>•n: normalizada por </a:t>
            </a:r>
            <a:r>
              <a:rPr lang="es-ES" sz="1800" i="1" dirty="0"/>
              <a:t>t</a:t>
            </a:r>
            <a:endParaRPr lang="es-ES" sz="1800" dirty="0"/>
          </a:p>
          <a:p>
            <a:pPr>
              <a:lnSpc>
                <a:spcPct val="150000"/>
              </a:lnSpc>
            </a:pPr>
            <a:r>
              <a:rPr lang="es-ES" sz="1800" dirty="0"/>
              <a:t>•r: cruda</a:t>
            </a:r>
          </a:p>
          <a:p>
            <a:pPr>
              <a:lnSpc>
                <a:spcPct val="150000"/>
              </a:lnSpc>
            </a:pPr>
            <a:r>
              <a:rPr lang="es-ES" sz="1800" dirty="0"/>
              <a:t>•c: calibrada</a:t>
            </a:r>
          </a:p>
          <a:p>
            <a:pPr>
              <a:lnSpc>
                <a:spcPct val="150000"/>
              </a:lnSpc>
            </a:pPr>
            <a:r>
              <a:rPr lang="es-ES" sz="1800" dirty="0"/>
              <a:t>•</a:t>
            </a:r>
            <a:r>
              <a:rPr lang="es-ES" sz="1800" dirty="0" err="1"/>
              <a:t>med</a:t>
            </a:r>
            <a:r>
              <a:rPr lang="es-ES" sz="1800" dirty="0"/>
              <a:t>: mediana</a:t>
            </a:r>
          </a:p>
          <a:p>
            <a:pPr>
              <a:lnSpc>
                <a:spcPct val="150000"/>
              </a:lnSpc>
            </a:pPr>
            <a:endParaRPr lang="es-ES" sz="18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2E7A466-55DE-9EEA-AC6E-343F75BA2CE5}"/>
              </a:ext>
            </a:extLst>
          </p:cNvPr>
          <p:cNvSpPr txBox="1"/>
          <p:nvPr/>
        </p:nvSpPr>
        <p:spPr>
          <a:xfrm>
            <a:off x="3739106" y="2891001"/>
            <a:ext cx="1676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(</a:t>
            </a:r>
            <a:r>
              <a:rPr lang="es-ES" sz="1600" i="1" dirty="0"/>
              <a:t>D</a:t>
            </a:r>
            <a:r>
              <a:rPr lang="es-ES" sz="1600" i="1" baseline="-25000" dirty="0"/>
              <a:t>i </a:t>
            </a:r>
            <a:r>
              <a:rPr lang="es-ES" sz="1600" i="1" dirty="0"/>
              <a:t>– MB</a:t>
            </a:r>
            <a:r>
              <a:rPr lang="es-ES" sz="1600" dirty="0"/>
              <a:t>)/</a:t>
            </a:r>
            <a:r>
              <a:rPr lang="es-ES" sz="1600" i="1" dirty="0" err="1"/>
              <a:t>t</a:t>
            </a:r>
            <a:r>
              <a:rPr lang="es-ES" sz="1600" i="1" baseline="-25000" dirty="0" err="1"/>
              <a:t>D</a:t>
            </a:r>
            <a:r>
              <a:rPr lang="es-ES" sz="1600" i="1" dirty="0"/>
              <a:t>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87359DD-BFD3-1A46-CF09-4AA18DB01209}"/>
              </a:ext>
            </a:extLst>
          </p:cNvPr>
          <p:cNvSpPr txBox="1"/>
          <p:nvPr/>
        </p:nvSpPr>
        <p:spPr>
          <a:xfrm>
            <a:off x="7528224" y="4874404"/>
            <a:ext cx="1676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/>
              <a:t>MF·t</a:t>
            </a:r>
            <a:r>
              <a:rPr lang="es-ES" sz="1600" i="1" baseline="-25000" dirty="0" err="1"/>
              <a:t>S,i</a:t>
            </a:r>
            <a:r>
              <a:rPr lang="es-ES" sz="1600" i="1" dirty="0"/>
              <a:t> 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646B4DB-1D5B-D61C-BBD6-BB011607EAF6}"/>
              </a:ext>
            </a:extLst>
          </p:cNvPr>
          <p:cNvSpPr txBox="1"/>
          <p:nvPr/>
        </p:nvSpPr>
        <p:spPr>
          <a:xfrm>
            <a:off x="5729177" y="2891001"/>
            <a:ext cx="1676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(1)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E86C5E4-000B-220E-5016-D7B118A1D380}"/>
              </a:ext>
            </a:extLst>
          </p:cNvPr>
          <p:cNvSpPr txBox="1"/>
          <p:nvPr/>
        </p:nvSpPr>
        <p:spPr>
          <a:xfrm>
            <a:off x="7528224" y="2901833"/>
            <a:ext cx="1676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(2)</a:t>
            </a:r>
          </a:p>
        </p:txBody>
      </p:sp>
      <p:sp>
        <p:nvSpPr>
          <p:cNvPr id="51" name="AutoShape 2">
            <a:extLst>
              <a:ext uri="{FF2B5EF4-FFF2-40B4-BE49-F238E27FC236}">
                <a16:creationId xmlns:a16="http://schemas.microsoft.com/office/drawing/2014/main" id="{572F5F25-5A2A-8D13-B615-2E2FB8096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7625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3" name="AutoShape 4">
            <a:extLst>
              <a:ext uri="{FF2B5EF4-FFF2-40B4-BE49-F238E27FC236}">
                <a16:creationId xmlns:a16="http://schemas.microsoft.com/office/drawing/2014/main" id="{8DD0D4E9-FF61-F3AC-A37C-26B19139A7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9888" y="39149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5" name="AutoShape 6">
            <a:extLst>
              <a:ext uri="{FF2B5EF4-FFF2-40B4-BE49-F238E27FC236}">
                <a16:creationId xmlns:a16="http://schemas.microsoft.com/office/drawing/2014/main" id="{7D3C80F4-E624-F911-8A84-A7EFFEBA98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72288" y="40673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ACF14C96-454C-7857-06F3-15E011FC5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63" y="6177740"/>
            <a:ext cx="2322636" cy="198212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FFF6B7E5-1CB6-76D4-8CC9-1BBB7546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3947" y="5390471"/>
            <a:ext cx="2475964" cy="3988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582217-8EC9-1CE1-82D6-BA28FF2CCEC1}"/>
              </a:ext>
            </a:extLst>
          </p:cNvPr>
          <p:cNvSpPr txBox="1"/>
          <p:nvPr/>
        </p:nvSpPr>
        <p:spPr>
          <a:xfrm>
            <a:off x="0" y="719034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39533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E7E30-12CF-91DE-98A4-F5066774D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07CED-C7D8-1E3A-538B-360DC32C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Fotométrico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42F9F2-3305-0A2B-3813-6253F47121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Análisis y 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78191F-C9BA-7EF5-77B4-0B15084B601C}"/>
              </a:ext>
            </a:extLst>
          </p:cNvPr>
          <p:cNvSpPr txBox="1"/>
          <p:nvPr/>
        </p:nvSpPr>
        <p:spPr>
          <a:xfrm>
            <a:off x="483476" y="6843647"/>
            <a:ext cx="217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PROPIOS</a:t>
            </a:r>
          </a:p>
        </p:txBody>
      </p:sp>
      <p:pic>
        <p:nvPicPr>
          <p:cNvPr id="11" name="Imagen 10" descr="Imagen de la pantalla de un computador&#10;&#10;El contenido generado por IA puede ser incorrecto.">
            <a:extLst>
              <a:ext uri="{FF2B5EF4-FFF2-40B4-BE49-F238E27FC236}">
                <a16:creationId xmlns:a16="http://schemas.microsoft.com/office/drawing/2014/main" id="{C16307A7-4F69-C6BA-AE0D-17BAE18B5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8" t="28865" r="10924" b="27701"/>
          <a:stretch>
            <a:fillRect/>
          </a:stretch>
        </p:blipFill>
        <p:spPr>
          <a:xfrm>
            <a:off x="1131320" y="1610591"/>
            <a:ext cx="6488680" cy="3701126"/>
          </a:xfrm>
          <a:prstGeom prst="rect">
            <a:avLst/>
          </a:prstGeom>
        </p:spPr>
      </p:pic>
      <p:pic>
        <p:nvPicPr>
          <p:cNvPr id="15" name="Imagen 14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0CBFD3C-38E7-F73B-BA79-CF3BA9F71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12023" r="12630" b="12717"/>
          <a:stretch>
            <a:fillRect/>
          </a:stretch>
        </p:blipFill>
        <p:spPr>
          <a:xfrm>
            <a:off x="8772525" y="1596501"/>
            <a:ext cx="3676650" cy="3715216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5CDAEBC-C99F-1807-D508-21C460C26DE7}"/>
              </a:ext>
            </a:extLst>
          </p:cNvPr>
          <p:cNvSpPr/>
          <p:nvPr/>
        </p:nvSpPr>
        <p:spPr>
          <a:xfrm>
            <a:off x="3963245" y="2647951"/>
            <a:ext cx="364790" cy="3524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D28BCCE-6241-0CFE-C216-B59C7D83B534}"/>
              </a:ext>
            </a:extLst>
          </p:cNvPr>
          <p:cNvCxnSpPr>
            <a:cxnSpLocks/>
            <a:stCxn id="16" idx="0"/>
            <a:endCxn id="15" idx="0"/>
          </p:cNvCxnSpPr>
          <p:nvPr/>
        </p:nvCxnSpPr>
        <p:spPr>
          <a:xfrm flipV="1">
            <a:off x="4145640" y="1596501"/>
            <a:ext cx="6465210" cy="1051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8722DB-6F21-92BC-E71F-1E3E22ADEEAE}"/>
              </a:ext>
            </a:extLst>
          </p:cNvPr>
          <p:cNvCxnSpPr>
            <a:cxnSpLocks/>
            <a:stCxn id="16" idx="2"/>
            <a:endCxn id="15" idx="2"/>
          </p:cNvCxnSpPr>
          <p:nvPr/>
        </p:nvCxnSpPr>
        <p:spPr>
          <a:xfrm>
            <a:off x="4145640" y="3000373"/>
            <a:ext cx="6465210" cy="23113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75C1834-FDAE-A150-C022-02DF470FDE29}"/>
              </a:ext>
            </a:extLst>
          </p:cNvPr>
          <p:cNvCxnSpPr/>
          <p:nvPr/>
        </p:nvCxnSpPr>
        <p:spPr>
          <a:xfrm flipV="1">
            <a:off x="7620000" y="1895475"/>
            <a:ext cx="1152525" cy="188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8D43577-72DE-2A6A-324E-B417A22A50CB}"/>
              </a:ext>
            </a:extLst>
          </p:cNvPr>
          <p:cNvCxnSpPr>
            <a:cxnSpLocks/>
          </p:cNvCxnSpPr>
          <p:nvPr/>
        </p:nvCxnSpPr>
        <p:spPr>
          <a:xfrm flipH="1" flipV="1">
            <a:off x="7620000" y="4251960"/>
            <a:ext cx="1152525" cy="411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404CB60-1492-7D73-BE38-766F8A1C5EF5}"/>
              </a:ext>
            </a:extLst>
          </p:cNvPr>
          <p:cNvSpPr txBox="1"/>
          <p:nvPr/>
        </p:nvSpPr>
        <p:spPr>
          <a:xfrm>
            <a:off x="10034410" y="1179526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TOI-4010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A4ACBAD8-5822-807D-B38F-F47D1F8C6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674" y="5938484"/>
            <a:ext cx="5023706" cy="41722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2E7F6C5-B22F-9CCD-6A9E-AB4F01554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050" y="5842451"/>
            <a:ext cx="2082728" cy="63006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4C089E2-A3ED-4C96-A4D2-BEF444016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16" y="5938486"/>
            <a:ext cx="3204109" cy="4172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543311-375A-D12A-4C40-794A6B1929D1}"/>
              </a:ext>
            </a:extLst>
          </p:cNvPr>
          <p:cNvSpPr txBox="1"/>
          <p:nvPr/>
        </p:nvSpPr>
        <p:spPr>
          <a:xfrm>
            <a:off x="0" y="719034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016114-E649-7443-B4FF-25A50ABB01F7}"/>
              </a:ext>
            </a:extLst>
          </p:cNvPr>
          <p:cNvSpPr txBox="1"/>
          <p:nvPr/>
        </p:nvSpPr>
        <p:spPr>
          <a:xfrm>
            <a:off x="2499713" y="7267773"/>
            <a:ext cx="8697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1" dirty="0"/>
              <a:t>F</a:t>
            </a:r>
            <a:r>
              <a:rPr lang="es-ES" sz="1400" dirty="0"/>
              <a:t>: flujo     </a:t>
            </a:r>
            <a:r>
              <a:rPr lang="es-ES" sz="1400" i="1" dirty="0"/>
              <a:t>f</a:t>
            </a:r>
            <a:r>
              <a:rPr lang="es-ES" sz="1400" dirty="0"/>
              <a:t>: densidad de flujo     </a:t>
            </a:r>
            <a:r>
              <a:rPr lang="es-ES" sz="1400" i="1" dirty="0"/>
              <a:t>A</a:t>
            </a:r>
            <a:r>
              <a:rPr lang="es-ES" sz="1400" dirty="0"/>
              <a:t>: área     </a:t>
            </a:r>
            <a:r>
              <a:rPr lang="es-ES" sz="1400" i="1" dirty="0"/>
              <a:t>m</a:t>
            </a:r>
            <a:r>
              <a:rPr lang="es-ES" sz="1400" dirty="0"/>
              <a:t>: magnitud     </a:t>
            </a:r>
            <a:r>
              <a:rPr lang="es-ES" sz="1400" dirty="0" err="1"/>
              <a:t>inst</a:t>
            </a:r>
            <a:r>
              <a:rPr lang="es-ES" sz="1400" dirty="0"/>
              <a:t>: instrumental     </a:t>
            </a:r>
            <a:r>
              <a:rPr lang="es-ES" sz="1400" i="1" dirty="0"/>
              <a:t>C</a:t>
            </a:r>
            <a:r>
              <a:rPr lang="es-ES" sz="1400" dirty="0"/>
              <a:t>: cte.</a:t>
            </a:r>
          </a:p>
        </p:txBody>
      </p:sp>
    </p:spTree>
    <p:extLst>
      <p:ext uri="{BB962C8B-B14F-4D97-AF65-F5344CB8AC3E}">
        <p14:creationId xmlns:p14="http://schemas.microsoft.com/office/powerpoint/2010/main" val="286859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09F8-37EA-2774-00F5-7D91A1F8A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C0C11-DB38-CEF9-B672-314C843F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B8CBC8-FB5A-02ED-F051-4B9384B3D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Análisis y Resultados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80DBE7-DDD1-751A-D359-5969209FD749}"/>
              </a:ext>
            </a:extLst>
          </p:cNvPr>
          <p:cNvSpPr txBox="1"/>
          <p:nvPr/>
        </p:nvSpPr>
        <p:spPr>
          <a:xfrm>
            <a:off x="483476" y="6843647"/>
            <a:ext cx="217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PROPIOS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1625D3-5F7B-EA74-3CEE-6AB8E8A1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26412"/>
            <a:ext cx="11915775" cy="2105025"/>
          </a:xfrm>
          <a:prstGeom prst="rect">
            <a:avLst/>
          </a:prstGeom>
        </p:spPr>
      </p:pic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561AD3C2-4AD6-1A9C-BEA8-57297F9F7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844941"/>
              </p:ext>
            </p:extLst>
          </p:nvPr>
        </p:nvGraphicFramePr>
        <p:xfrm>
          <a:off x="6146800" y="3327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6800" y="3327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2">
            <a:extLst>
              <a:ext uri="{FF2B5EF4-FFF2-40B4-BE49-F238E27FC236}">
                <a16:creationId xmlns:a16="http://schemas.microsoft.com/office/drawing/2014/main" id="{EBE6FE11-88E2-D0C4-EE48-CD0B76F8B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01D9748F-0FCD-50C0-A62A-C2BB23E8C3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9888" y="37798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9737BDA-C89B-5553-801C-C3CAEB1CB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145" y="5404225"/>
            <a:ext cx="2497877" cy="36663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4DE7568-097B-E584-7812-C8568D7C2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241" y="5432425"/>
            <a:ext cx="1563292" cy="40134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7A3D345-990D-02E8-D996-796170CDC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4752" y="5324971"/>
            <a:ext cx="2171700" cy="445888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8D0B473-0E5B-5F87-8ABF-B9DDFAB5C284}"/>
              </a:ext>
            </a:extLst>
          </p:cNvPr>
          <p:cNvSpPr txBox="1"/>
          <p:nvPr/>
        </p:nvSpPr>
        <p:spPr>
          <a:xfrm>
            <a:off x="0" y="719034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3192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A571-AC80-91DA-ECDB-B3AC67D09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4DFF139C-C07C-8206-4C4C-049831F4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802" b="5824"/>
          <a:stretch>
            <a:fillRect/>
          </a:stretch>
        </p:blipFill>
        <p:spPr>
          <a:xfrm>
            <a:off x="1055044" y="2000475"/>
            <a:ext cx="4838400" cy="45203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BD2092-B6CD-4DD3-F909-A7C481AE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1A7139-3E9A-9BB8-800F-5E8105BB02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7682DE-9DE9-39CD-B929-50FDA229E448}"/>
              </a:ext>
            </a:extLst>
          </p:cNvPr>
          <p:cNvSpPr txBox="1"/>
          <p:nvPr/>
        </p:nvSpPr>
        <p:spPr>
          <a:xfrm>
            <a:off x="483476" y="6843647"/>
            <a:ext cx="237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DATOS DE ARCHIVO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0FF918FD-417A-AE9E-7A2A-D479C5A96B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1218045"/>
            <a:ext cx="6491288" cy="120534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Detectar y Caracterizar Exoplanetas</a:t>
            </a:r>
          </a:p>
          <a:p>
            <a:pPr algn="ctr"/>
            <a:r>
              <a:rPr lang="es-ES" dirty="0"/>
              <a:t> mediante Fotometría de Tránsito</a:t>
            </a:r>
          </a:p>
          <a:p>
            <a:pPr algn="ctr"/>
            <a:endParaRPr lang="es-ES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 algn="ctr">
              <a:lnSpc>
                <a:spcPct val="150000"/>
              </a:lnSpc>
            </a:pPr>
            <a:endParaRPr lang="es-ES" sz="24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091CC5F0-B640-48AC-7FE3-FD37A7681F16}"/>
              </a:ext>
            </a:extLst>
          </p:cNvPr>
          <p:cNvSpPr txBox="1">
            <a:spLocks/>
          </p:cNvSpPr>
          <p:nvPr/>
        </p:nvSpPr>
        <p:spPr>
          <a:xfrm>
            <a:off x="6719887" y="1220585"/>
            <a:ext cx="6719888" cy="1205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308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1pPr>
            <a:lvl2pPr marL="503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2pPr>
            <a:lvl3pPr marL="1007829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3pPr>
            <a:lvl4pPr marL="151174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+mn-cs"/>
              </a:defRPr>
            </a:lvl4pPr>
            <a:lvl5pPr marL="2015658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LM Roman 10" panose="00000500000000000000" pitchFamily="50" charset="0"/>
                <a:ea typeface="+mn-ea"/>
                <a:cs typeface="Leelawadee" panose="020B0502040204020203" pitchFamily="34" charset="-34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Análisis Poblacional de </a:t>
            </a:r>
          </a:p>
          <a:p>
            <a:pPr algn="ctr"/>
            <a:r>
              <a:rPr lang="es-ES" dirty="0"/>
              <a:t>Composición y Habitabilidad</a:t>
            </a:r>
          </a:p>
          <a:p>
            <a:pPr algn="ctr"/>
            <a:endParaRPr lang="es-ES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pPr>
              <a:lnSpc>
                <a:spcPct val="150000"/>
              </a:lnSpc>
            </a:pPr>
            <a:endParaRPr lang="es-ES" sz="24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pic>
        <p:nvPicPr>
          <p:cNvPr id="14" name="Imagen 13" descr="Composición química - Iconos gratis de educación">
            <a:extLst>
              <a:ext uri="{FF2B5EF4-FFF2-40B4-BE49-F238E27FC236}">
                <a16:creationId xmlns:a16="http://schemas.microsoft.com/office/drawing/2014/main" id="{C014CFC8-1CC8-B3A5-F070-76EF55702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921" y="3442920"/>
            <a:ext cx="2339910" cy="233991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B2088E6-32DE-7DB0-677A-C08932AC405C}"/>
              </a:ext>
            </a:extLst>
          </p:cNvPr>
          <p:cNvSpPr txBox="1"/>
          <p:nvPr/>
        </p:nvSpPr>
        <p:spPr>
          <a:xfrm>
            <a:off x="7600221" y="5413498"/>
            <a:ext cx="411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i="1" dirty="0"/>
              <a:t>i)</a:t>
            </a:r>
            <a:r>
              <a:rPr lang="es-ES" sz="1800" dirty="0"/>
              <a:t> </a:t>
            </a:r>
            <a:endParaRPr lang="es-ES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5D1E380A-29A2-C150-034A-2D26654C1A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67488" y="3627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0E1E0EF0-0720-3AFC-81D8-8C5050982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948" y="3556907"/>
            <a:ext cx="1856591" cy="185659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9EAB4492-4506-A977-1EC4-B761DE3FDEE8}"/>
              </a:ext>
            </a:extLst>
          </p:cNvPr>
          <p:cNvSpPr txBox="1"/>
          <p:nvPr/>
        </p:nvSpPr>
        <p:spPr>
          <a:xfrm>
            <a:off x="10568557" y="5413498"/>
            <a:ext cx="1225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i="1" dirty="0" err="1"/>
              <a:t>ii</a:t>
            </a:r>
            <a:r>
              <a:rPr lang="es-ES" sz="1800" i="1" dirty="0"/>
              <a:t>)</a:t>
            </a:r>
            <a:r>
              <a:rPr lang="es-ES" sz="1800" dirty="0"/>
              <a:t> 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0CCFF9D-198A-8A33-0461-02B7AD16D4D0}"/>
              </a:ext>
            </a:extLst>
          </p:cNvPr>
          <p:cNvSpPr txBox="1"/>
          <p:nvPr/>
        </p:nvSpPr>
        <p:spPr>
          <a:xfrm>
            <a:off x="0" y="719034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7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4C5A837-A358-7F51-5A68-F3E29D58DF8A}"/>
              </a:ext>
            </a:extLst>
          </p:cNvPr>
          <p:cNvSpPr txBox="1"/>
          <p:nvPr/>
        </p:nvSpPr>
        <p:spPr>
          <a:xfrm>
            <a:off x="8373228" y="7237391"/>
            <a:ext cx="1779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1" dirty="0"/>
              <a:t>i), </a:t>
            </a:r>
            <a:r>
              <a:rPr lang="es-ES" sz="1400" i="1" dirty="0" err="1"/>
              <a:t>ii</a:t>
            </a:r>
            <a:r>
              <a:rPr lang="es-ES" sz="1400" i="1" dirty="0"/>
              <a:t>) </a:t>
            </a:r>
            <a:r>
              <a:rPr lang="es-ES" sz="1400" dirty="0" err="1"/>
              <a:t>FlatIcon</a:t>
            </a:r>
            <a:r>
              <a:rPr lang="es-ES" sz="1400" dirty="0"/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6C145A0-93AB-3F8C-8BCE-9F1F562EB6A1}"/>
              </a:ext>
            </a:extLst>
          </p:cNvPr>
          <p:cNvSpPr txBox="1"/>
          <p:nvPr/>
        </p:nvSpPr>
        <p:spPr>
          <a:xfrm>
            <a:off x="1055044" y="4429701"/>
            <a:ext cx="461665" cy="1911929"/>
          </a:xfrm>
          <a:prstGeom prst="rect">
            <a:avLst/>
          </a:prstGeom>
          <a:solidFill>
            <a:srgbClr val="FFFFFF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/>
              <a:t>Flujo normalizado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98E316F-0A48-6240-B5D2-E56417A83C70}"/>
              </a:ext>
            </a:extLst>
          </p:cNvPr>
          <p:cNvSpPr txBox="1"/>
          <p:nvPr/>
        </p:nvSpPr>
        <p:spPr>
          <a:xfrm rot="5400000">
            <a:off x="3358510" y="4294901"/>
            <a:ext cx="461665" cy="4606934"/>
          </a:xfrm>
          <a:prstGeom prst="rect">
            <a:avLst/>
          </a:prstGeom>
          <a:solidFill>
            <a:srgbClr val="FFFFFF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/>
              <a:t>Tiempo desde tránsito central [horas]</a:t>
            </a:r>
            <a:r>
              <a:rPr lang="es-ES" baseline="-25000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47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iencias U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5D91"/>
      </a:accent1>
      <a:accent2>
        <a:srgbClr val="4A7729"/>
      </a:accent2>
      <a:accent3>
        <a:srgbClr val="75787B"/>
      </a:accent3>
      <a:accent4>
        <a:srgbClr val="D88D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M Roman 10">
      <a:majorFont>
        <a:latin typeface="LM Roman 10"/>
        <a:ea typeface=""/>
        <a:cs typeface=""/>
      </a:majorFont>
      <a:minorFont>
        <a:latin typeface="LM Roman 10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2332</TotalTime>
  <Words>698</Words>
  <Application>Microsoft Office PowerPoint</Application>
  <PresentationFormat>Personalizado</PresentationFormat>
  <Paragraphs>239</Paragraphs>
  <Slides>26</Slides>
  <Notes>6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Aptos</vt:lpstr>
      <vt:lpstr>Arial</vt:lpstr>
      <vt:lpstr>Cambria Math</vt:lpstr>
      <vt:lpstr>Leelawadee</vt:lpstr>
      <vt:lpstr>LM Roman 10</vt:lpstr>
      <vt:lpstr>system-ui</vt:lpstr>
      <vt:lpstr>Wingdings</vt:lpstr>
      <vt:lpstr>Tema de Office</vt:lpstr>
      <vt:lpstr>Equation</vt:lpstr>
      <vt:lpstr>Detección de Tránsitos Exoplanetarios  con TESS y Caracterización</vt:lpstr>
      <vt:lpstr>Índice</vt:lpstr>
      <vt:lpstr>Objetivos</vt:lpstr>
      <vt:lpstr>Sistema TOI-4010</vt:lpstr>
      <vt:lpstr>Sistema TOI-4010</vt:lpstr>
      <vt:lpstr>Reducción de Datos</vt:lpstr>
      <vt:lpstr>Análisis Fotométrico</vt:lpstr>
      <vt:lpstr>Resultados</vt:lpstr>
      <vt:lpstr>Objetivos</vt:lpstr>
      <vt:lpstr>Misión TESS</vt:lpstr>
      <vt:lpstr>Misión TESS</vt:lpstr>
      <vt:lpstr>PIPELINE TPFs</vt:lpstr>
      <vt:lpstr>PLD</vt:lpstr>
      <vt:lpstr>Stitching y Detrending</vt:lpstr>
      <vt:lpstr>BLS</vt:lpstr>
      <vt:lpstr>BLS</vt:lpstr>
      <vt:lpstr>BLS</vt:lpstr>
      <vt:lpstr>BLS</vt:lpstr>
      <vt:lpstr>Derivación Parámetros físicos</vt:lpstr>
      <vt:lpstr>Resultados TOI-4010</vt:lpstr>
      <vt:lpstr>Resultados TOI-4010</vt:lpstr>
      <vt:lpstr>Resultados TOI-4010</vt:lpstr>
      <vt:lpstr>Precisión BLS </vt:lpstr>
      <vt:lpstr>Análisis Composicional</vt:lpstr>
      <vt:lpstr>Análisis de Habitabilidad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Palomo Ramos</dc:creator>
  <cp:lastModifiedBy>Jorge Acebes Hernández</cp:lastModifiedBy>
  <cp:revision>58</cp:revision>
  <dcterms:created xsi:type="dcterms:W3CDTF">2025-02-07T09:52:37Z</dcterms:created>
  <dcterms:modified xsi:type="dcterms:W3CDTF">2026-01-16T17:25:58Z</dcterms:modified>
</cp:coreProperties>
</file>